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8229600" cx="14630400"/>
  <p:notesSz cx="8229600" cy="14630400"/>
  <p:embeddedFontLst>
    <p:embeddedFont>
      <p:font typeface="Roboto Condensed"/>
      <p:regular r:id="rId19"/>
      <p:bold r:id="rId20"/>
      <p:italic r:id="rId21"/>
      <p:boldItalic r:id="rId22"/>
    </p:embeddedFont>
    <p:embeddedFont>
      <p:font typeface="Hubot Sans"/>
      <p:regular r:id="rId23"/>
      <p:bold r:id="rId24"/>
      <p:italic r:id="rId25"/>
      <p:boldItalic r:id="rId26"/>
    </p:embeddedFont>
    <p:embeddedFont>
      <p:font typeface="Roboto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Condensed-bold.fntdata"/><Relationship Id="rId22" Type="http://schemas.openxmlformats.org/officeDocument/2006/relationships/font" Target="fonts/RobotoCondensed-boldItalic.fntdata"/><Relationship Id="rId21" Type="http://schemas.openxmlformats.org/officeDocument/2006/relationships/font" Target="fonts/RobotoCondensed-italic.fntdata"/><Relationship Id="rId24" Type="http://schemas.openxmlformats.org/officeDocument/2006/relationships/font" Target="fonts/HubotSans-bold.fntdata"/><Relationship Id="rId23" Type="http://schemas.openxmlformats.org/officeDocument/2006/relationships/font" Target="fonts/Hubot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ubotSans-boldItalic.fntdata"/><Relationship Id="rId25" Type="http://schemas.openxmlformats.org/officeDocument/2006/relationships/font" Target="fonts/HubotSans-italic.fntdata"/><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Mono-italic.fntdata"/><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font" Target="fonts/RobotoMon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Condensed-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u.delightex.com/FZR-NQM"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u.delightex.com/FZR-NQ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u.delightex.com/QKF-VW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62857"/>
              </a:lnSpc>
              <a:spcBef>
                <a:spcPts val="0"/>
              </a:spcBef>
              <a:spcAft>
                <a:spcPts val="0"/>
              </a:spcAft>
              <a:buSzPts val="1750"/>
              <a:buNone/>
            </a:pPr>
            <a:r>
              <a:t/>
            </a:r>
            <a:endParaRPr sz="1750">
              <a:solidFill>
                <a:srgbClr val="55575A"/>
              </a:solidFill>
              <a:latin typeface="Roboto Condensed"/>
              <a:ea typeface="Roboto Condensed"/>
              <a:cs typeface="Roboto Condensed"/>
              <a:sym typeface="Roboto Condensed"/>
            </a:endParaRPr>
          </a:p>
          <a:p>
            <a:pPr indent="0" lvl="0" marL="0" rtl="0" algn="l">
              <a:lnSpc>
                <a:spcPct val="162857"/>
              </a:lnSpc>
              <a:spcBef>
                <a:spcPts val="0"/>
              </a:spcBef>
              <a:spcAft>
                <a:spcPts val="0"/>
              </a:spcAft>
              <a:buSzPts val="1750"/>
              <a:buNone/>
            </a:pPr>
            <a:r>
              <a:t/>
            </a:r>
            <a:endParaRPr sz="1750">
              <a:solidFill>
                <a:srgbClr val="55575A"/>
              </a:solidFill>
              <a:latin typeface="Roboto Condensed"/>
              <a:ea typeface="Roboto Condensed"/>
              <a:cs typeface="Roboto Condensed"/>
              <a:sym typeface="Roboto Condensed"/>
            </a:endParaRPr>
          </a:p>
          <a:p>
            <a:pPr indent="0" lvl="0" marL="0" rtl="0" algn="l">
              <a:lnSpc>
                <a:spcPct val="162857"/>
              </a:lnSpc>
              <a:spcBef>
                <a:spcPts val="0"/>
              </a:spcBef>
              <a:spcAft>
                <a:spcPts val="0"/>
              </a:spcAft>
              <a:buClr>
                <a:srgbClr val="55575A"/>
              </a:buClr>
              <a:buSzPts val="1750"/>
              <a:buFont typeface="Roboto Condensed"/>
              <a:buNone/>
            </a:pPr>
            <a:r>
              <a:t/>
            </a:r>
            <a:endParaRPr sz="1750">
              <a:solidFill>
                <a:srgbClr val="55575A"/>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857c8bd895_1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3857c8bd895_1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857c8bd895_1_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8599610b3f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38599610b3f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https://edu.delightex.com/FZR-NQM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6" name="Google Shape;156;g38599610b3f_0_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8591f7acac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8591f7acac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38591f7acac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https://edu.delightex.com/FZR-NQM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2" name="Google Shape;17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Gravity = The force that pulls things down</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In real life, gravity makes things fall to the ground</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In our game, we control how strong gravity is!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In the image:</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solidFill>
                  <a:srgbClr val="188038"/>
                </a:solidFill>
                <a:latin typeface="Roboto Mono"/>
                <a:ea typeface="Roboto Mono"/>
                <a:cs typeface="Roboto Mono"/>
                <a:sym typeface="Roboto Mono"/>
              </a:rPr>
              <a:t>set gravity pull to 0.5</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What do the numbers mean?</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0 = No gravity</a:t>
            </a:r>
            <a:r>
              <a:rPr lang="en-US" sz="1100">
                <a:latin typeface="Arial"/>
                <a:ea typeface="Arial"/>
                <a:cs typeface="Arial"/>
                <a:sym typeface="Arial"/>
              </a:rPr>
              <a:t> (floating in space forever!)</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0.5 = Weak gravity</a:t>
            </a:r>
            <a:r>
              <a:rPr lang="en-US" sz="1100">
                <a:latin typeface="Arial"/>
                <a:ea typeface="Arial"/>
                <a:cs typeface="Arial"/>
                <a:sym typeface="Arial"/>
              </a:rPr>
              <a:t> (slow, floaty like on the moon)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1 = Normal gravity</a:t>
            </a:r>
            <a:r>
              <a:rPr lang="en-US" sz="1100">
                <a:latin typeface="Arial"/>
                <a:ea typeface="Arial"/>
                <a:cs typeface="Arial"/>
                <a:sym typeface="Arial"/>
              </a:rPr>
              <a:t> (like Earth)</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2 or higher = Strong gravity</a:t>
            </a:r>
            <a:r>
              <a:rPr lang="en-US" sz="1100">
                <a:latin typeface="Arial"/>
                <a:ea typeface="Arial"/>
                <a:cs typeface="Arial"/>
                <a:sym typeface="Arial"/>
              </a:rPr>
              <a:t> (falls fast and heavy)</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Why do we use 0.5?</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Makes the astronaut feel like they're in space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Jumping feels floaty and fun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Landing is gentle, not a hard crash</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Try it:</a:t>
            </a:r>
            <a:r>
              <a:rPr lang="en-US" sz="1100">
                <a:latin typeface="Arial"/>
                <a:ea typeface="Arial"/>
                <a:cs typeface="Arial"/>
                <a:sym typeface="Arial"/>
              </a:rPr>
              <a:t> Change </a:t>
            </a:r>
            <a:r>
              <a:rPr lang="en-US" sz="1100">
                <a:solidFill>
                  <a:srgbClr val="188038"/>
                </a:solidFill>
                <a:latin typeface="Roboto Mono"/>
                <a:ea typeface="Roboto Mono"/>
                <a:cs typeface="Roboto Mono"/>
                <a:sym typeface="Roboto Mono"/>
              </a:rPr>
              <a:t>0.5</a:t>
            </a:r>
            <a:r>
              <a:rPr lang="en-US" sz="1100">
                <a:latin typeface="Arial"/>
                <a:ea typeface="Arial"/>
                <a:cs typeface="Arial"/>
                <a:sym typeface="Arial"/>
              </a:rPr>
              <a:t> to </a:t>
            </a:r>
            <a:r>
              <a:rPr lang="en-US" sz="1100">
                <a:solidFill>
                  <a:srgbClr val="188038"/>
                </a:solidFill>
                <a:latin typeface="Roboto Mono"/>
                <a:ea typeface="Roboto Mono"/>
                <a:cs typeface="Roboto Mono"/>
                <a:sym typeface="Roboto Mono"/>
              </a:rPr>
              <a:t>2</a:t>
            </a:r>
            <a:r>
              <a:rPr lang="en-US" sz="1100">
                <a:latin typeface="Arial"/>
                <a:ea typeface="Arial"/>
                <a:cs typeface="Arial"/>
                <a:sym typeface="Arial"/>
              </a:rPr>
              <a:t> and see how your astronaut becomes much heavier and falls faster!</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sz="1100">
              <a:latin typeface="Arial"/>
              <a:ea typeface="Arial"/>
              <a:cs typeface="Arial"/>
              <a:sym typeface="Arial"/>
            </a:endParaRPr>
          </a:p>
        </p:txBody>
      </p:sp>
      <p:sp>
        <p:nvSpPr>
          <p:cNvPr id="66" name="Google Shape;6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89dca0afd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g389dca0afd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600">
                <a:latin typeface="Arial"/>
                <a:ea typeface="Arial"/>
                <a:cs typeface="Arial"/>
                <a:sym typeface="Arial"/>
              </a:rPr>
              <a:t>BOUNCINESS</a:t>
            </a:r>
            <a:r>
              <a:rPr lang="en-US" sz="1600">
                <a:latin typeface="Arial"/>
                <a:ea typeface="Arial"/>
                <a:cs typeface="Arial"/>
                <a:sym typeface="Arial"/>
              </a:rPr>
              <a:t> ⚽</a:t>
            </a:r>
            <a:endParaRPr sz="1600">
              <a:latin typeface="Arial"/>
              <a:ea typeface="Arial"/>
              <a:cs typeface="Arial"/>
              <a:sym typeface="Arial"/>
            </a:endParaRPr>
          </a:p>
          <a:p>
            <a:pPr indent="-330200" lvl="0" marL="457200" rtl="0" algn="l">
              <a:lnSpc>
                <a:spcPct val="115000"/>
              </a:lnSpc>
              <a:spcBef>
                <a:spcPts val="1200"/>
              </a:spcBef>
              <a:spcAft>
                <a:spcPts val="0"/>
              </a:spcAft>
              <a:buClr>
                <a:schemeClr val="dk1"/>
              </a:buClr>
              <a:buSzPts val="1600"/>
              <a:buChar char="●"/>
            </a:pPr>
            <a:r>
              <a:rPr lang="en-US" sz="1600">
                <a:latin typeface="Arial"/>
                <a:ea typeface="Arial"/>
                <a:cs typeface="Arial"/>
                <a:sym typeface="Arial"/>
              </a:rPr>
              <a:t>How much something </a:t>
            </a:r>
            <a:r>
              <a:rPr b="1" lang="en-US" sz="1600">
                <a:latin typeface="Arial"/>
                <a:ea typeface="Arial"/>
                <a:cs typeface="Arial"/>
                <a:sym typeface="Arial"/>
              </a:rPr>
              <a:t>bounces</a:t>
            </a:r>
            <a:r>
              <a:rPr lang="en-US" sz="1600">
                <a:latin typeface="Arial"/>
                <a:ea typeface="Arial"/>
                <a:cs typeface="Arial"/>
                <a:sym typeface="Arial"/>
              </a:rPr>
              <a:t> when it hits something else</a:t>
            </a:r>
            <a:endParaRPr sz="1600">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Char char="●"/>
            </a:pPr>
            <a:r>
              <a:rPr lang="en-US" sz="1600">
                <a:latin typeface="Arial"/>
                <a:ea typeface="Arial"/>
                <a:cs typeface="Arial"/>
                <a:sym typeface="Arial"/>
              </a:rPr>
              <a:t>0.0 = no bounce at all (like a beanbag - it just stops)</a:t>
            </a:r>
            <a:endParaRPr sz="1600">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Char char="●"/>
            </a:pPr>
            <a:r>
              <a:rPr lang="en-US" sz="1600">
                <a:latin typeface="Arial"/>
                <a:ea typeface="Arial"/>
                <a:cs typeface="Arial"/>
                <a:sym typeface="Arial"/>
              </a:rPr>
              <a:t>1.0 = super bouncy (like a rubber ball)</a:t>
            </a:r>
            <a:endParaRPr sz="1600">
              <a:latin typeface="Arial"/>
              <a:ea typeface="Arial"/>
              <a:cs typeface="Arial"/>
              <a:sym typeface="Arial"/>
            </a:endParaRPr>
          </a:p>
          <a:p>
            <a:pPr indent="-330200" lvl="0" marL="457200" rtl="0" algn="l">
              <a:lnSpc>
                <a:spcPct val="115000"/>
              </a:lnSpc>
              <a:spcBef>
                <a:spcPts val="0"/>
              </a:spcBef>
              <a:spcAft>
                <a:spcPts val="0"/>
              </a:spcAft>
              <a:buClr>
                <a:schemeClr val="dk1"/>
              </a:buClr>
              <a:buSzPts val="1600"/>
              <a:buChar char="●"/>
            </a:pPr>
            <a:r>
              <a:rPr i="1" lang="en-US" sz="1600">
                <a:latin typeface="Arial"/>
                <a:ea typeface="Arial"/>
                <a:cs typeface="Arial"/>
                <a:sym typeface="Arial"/>
              </a:rPr>
              <a:t>Your astronaut has 0.0, so she won't bounce - she'll just land and stay put</a:t>
            </a:r>
            <a:endParaRPr i="1" sz="1600">
              <a:latin typeface="Arial"/>
              <a:ea typeface="Arial"/>
              <a:cs typeface="Arial"/>
              <a:sym typeface="Arial"/>
            </a:endParaRPr>
          </a:p>
          <a:p>
            <a:pPr indent="0" lvl="0" marL="0" rtl="0" algn="l">
              <a:lnSpc>
                <a:spcPct val="115000"/>
              </a:lnSpc>
              <a:spcBef>
                <a:spcPts val="1200"/>
              </a:spcBef>
              <a:spcAft>
                <a:spcPts val="0"/>
              </a:spcAft>
              <a:buNone/>
            </a:pPr>
            <a:r>
              <a:t/>
            </a:r>
            <a:endParaRPr i="1" sz="16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800">
                <a:latin typeface="Arial"/>
                <a:ea typeface="Arial"/>
                <a:cs typeface="Arial"/>
                <a:sym typeface="Arial"/>
              </a:rPr>
              <a:t>MASS (kg)</a:t>
            </a:r>
            <a:r>
              <a:rPr lang="en-US" sz="1800">
                <a:latin typeface="Arial"/>
                <a:ea typeface="Arial"/>
                <a:cs typeface="Arial"/>
                <a:sym typeface="Arial"/>
              </a:rPr>
              <a:t> 🏋️</a:t>
            </a:r>
            <a:endParaRPr sz="1800">
              <a:latin typeface="Arial"/>
              <a:ea typeface="Arial"/>
              <a:cs typeface="Arial"/>
              <a:sym typeface="Arial"/>
            </a:endParaRPr>
          </a:p>
          <a:p>
            <a:pPr indent="-342900" lvl="0" marL="457200" rtl="0" algn="l">
              <a:lnSpc>
                <a:spcPct val="115000"/>
              </a:lnSpc>
              <a:spcBef>
                <a:spcPts val="1200"/>
              </a:spcBef>
              <a:spcAft>
                <a:spcPts val="0"/>
              </a:spcAft>
              <a:buClr>
                <a:schemeClr val="dk1"/>
              </a:buClr>
              <a:buSzPts val="1800"/>
              <a:buChar char="●"/>
            </a:pPr>
            <a:r>
              <a:rPr lang="en-US" sz="1800">
                <a:latin typeface="Arial"/>
                <a:ea typeface="Arial"/>
                <a:cs typeface="Arial"/>
                <a:sym typeface="Arial"/>
              </a:rPr>
              <a:t>How </a:t>
            </a:r>
            <a:r>
              <a:rPr b="1" lang="en-US" sz="1800">
                <a:latin typeface="Arial"/>
                <a:ea typeface="Arial"/>
                <a:cs typeface="Arial"/>
                <a:sym typeface="Arial"/>
              </a:rPr>
              <a:t>heavy</a:t>
            </a:r>
            <a:r>
              <a:rPr lang="en-US" sz="1800">
                <a:latin typeface="Arial"/>
                <a:ea typeface="Arial"/>
                <a:cs typeface="Arial"/>
                <a:sym typeface="Arial"/>
              </a:rPr>
              <a:t> something is</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en-US" sz="1800">
                <a:latin typeface="Arial"/>
                <a:ea typeface="Arial"/>
                <a:cs typeface="Arial"/>
                <a:sym typeface="Arial"/>
              </a:rPr>
              <a:t>Higher numbers = heavier objects</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en-US" sz="1800">
                <a:latin typeface="Arial"/>
                <a:ea typeface="Arial"/>
                <a:cs typeface="Arial"/>
                <a:sym typeface="Arial"/>
              </a:rPr>
              <a:t>Heavy objects are harder to push and move slower</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i="1" lang="en-US" sz="1800">
                <a:latin typeface="Arial"/>
                <a:ea typeface="Arial"/>
                <a:cs typeface="Arial"/>
                <a:sym typeface="Arial"/>
              </a:rPr>
              <a:t>Example: Your astronaut woman at 220kg is quite heavy - like 3 adults!</a:t>
            </a:r>
            <a:endParaRPr i="1" sz="1800">
              <a:latin typeface="Arial"/>
              <a:ea typeface="Arial"/>
              <a:cs typeface="Arial"/>
              <a:sym typeface="Arial"/>
            </a:endParaRPr>
          </a:p>
          <a:p>
            <a:pPr indent="0" lvl="0" marL="0" rtl="0" algn="l">
              <a:lnSpc>
                <a:spcPct val="115000"/>
              </a:lnSpc>
              <a:spcBef>
                <a:spcPts val="1200"/>
              </a:spcBef>
              <a:spcAft>
                <a:spcPts val="0"/>
              </a:spcAft>
              <a:buNone/>
            </a:pPr>
            <a:r>
              <a:t/>
            </a:r>
            <a:endParaRPr i="1" sz="18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800">
                <a:latin typeface="Arial"/>
                <a:ea typeface="Arial"/>
                <a:cs typeface="Arial"/>
                <a:sym typeface="Arial"/>
              </a:rPr>
              <a:t>FRICTION</a:t>
            </a:r>
            <a:r>
              <a:rPr lang="en-US" sz="1800">
                <a:latin typeface="Arial"/>
                <a:ea typeface="Arial"/>
                <a:cs typeface="Arial"/>
                <a:sym typeface="Arial"/>
              </a:rPr>
              <a:t> 🛝</a:t>
            </a:r>
            <a:endParaRPr sz="1800">
              <a:latin typeface="Arial"/>
              <a:ea typeface="Arial"/>
              <a:cs typeface="Arial"/>
              <a:sym typeface="Arial"/>
            </a:endParaRPr>
          </a:p>
          <a:p>
            <a:pPr indent="-342900" lvl="0" marL="457200" rtl="0" algn="l">
              <a:lnSpc>
                <a:spcPct val="115000"/>
              </a:lnSpc>
              <a:spcBef>
                <a:spcPts val="1200"/>
              </a:spcBef>
              <a:spcAft>
                <a:spcPts val="0"/>
              </a:spcAft>
              <a:buClr>
                <a:schemeClr val="dk1"/>
              </a:buClr>
              <a:buSzPts val="1800"/>
              <a:buChar char="●"/>
            </a:pPr>
            <a:r>
              <a:rPr lang="en-US" sz="1800">
                <a:latin typeface="Arial"/>
                <a:ea typeface="Arial"/>
                <a:cs typeface="Arial"/>
                <a:sym typeface="Arial"/>
              </a:rPr>
              <a:t>How </a:t>
            </a:r>
            <a:r>
              <a:rPr b="1" lang="en-US" sz="1800">
                <a:latin typeface="Arial"/>
                <a:ea typeface="Arial"/>
                <a:cs typeface="Arial"/>
                <a:sym typeface="Arial"/>
              </a:rPr>
              <a:t>slippery</a:t>
            </a:r>
            <a:r>
              <a:rPr lang="en-US" sz="1800">
                <a:latin typeface="Arial"/>
                <a:ea typeface="Arial"/>
                <a:cs typeface="Arial"/>
                <a:sym typeface="Arial"/>
              </a:rPr>
              <a:t> or </a:t>
            </a:r>
            <a:r>
              <a:rPr b="1" lang="en-US" sz="1800">
                <a:latin typeface="Arial"/>
                <a:ea typeface="Arial"/>
                <a:cs typeface="Arial"/>
                <a:sym typeface="Arial"/>
              </a:rPr>
              <a:t>sticky</a:t>
            </a:r>
            <a:r>
              <a:rPr lang="en-US" sz="1800">
                <a:latin typeface="Arial"/>
                <a:ea typeface="Arial"/>
                <a:cs typeface="Arial"/>
                <a:sym typeface="Arial"/>
              </a:rPr>
              <a:t> the surface is</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en-US" sz="1800">
                <a:latin typeface="Arial"/>
                <a:ea typeface="Arial"/>
                <a:cs typeface="Arial"/>
                <a:sym typeface="Arial"/>
              </a:rPr>
              <a:t>0.0 = super slippery (like ice - keeps sliding forever)</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en-US" sz="1800">
                <a:latin typeface="Arial"/>
                <a:ea typeface="Arial"/>
                <a:cs typeface="Arial"/>
                <a:sym typeface="Arial"/>
              </a:rPr>
              <a:t>1.0 = very sticky/rough (stops quickly)</a:t>
            </a:r>
            <a:endParaRPr sz="1800">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i="1" lang="en-US" sz="1800">
                <a:latin typeface="Arial"/>
                <a:ea typeface="Arial"/>
                <a:cs typeface="Arial"/>
                <a:sym typeface="Arial"/>
              </a:rPr>
              <a:t>Your astronaut has 0.2, so she'll slide a little bit but then slow down</a:t>
            </a:r>
            <a:endParaRPr i="1" sz="1800">
              <a:latin typeface="Arial"/>
              <a:ea typeface="Arial"/>
              <a:cs typeface="Arial"/>
              <a:sym typeface="Arial"/>
            </a:endParaRPr>
          </a:p>
          <a:p>
            <a:pPr indent="0" lvl="0" marL="0" rtl="0" algn="l">
              <a:lnSpc>
                <a:spcPct val="115000"/>
              </a:lnSpc>
              <a:spcBef>
                <a:spcPts val="1200"/>
              </a:spcBef>
              <a:spcAft>
                <a:spcPts val="0"/>
              </a:spcAft>
              <a:buNone/>
            </a:pPr>
            <a:r>
              <a:t/>
            </a:r>
            <a:endParaRPr i="1" sz="1800">
              <a:latin typeface="Arial"/>
              <a:ea typeface="Arial"/>
              <a:cs typeface="Arial"/>
              <a:sym typeface="Arial"/>
            </a:endParaRPr>
          </a:p>
          <a:p>
            <a:pPr indent="0" lvl="0" marL="0" rtl="0" algn="l">
              <a:lnSpc>
                <a:spcPct val="115000"/>
              </a:lnSpc>
              <a:spcBef>
                <a:spcPts val="1200"/>
              </a:spcBef>
              <a:spcAft>
                <a:spcPts val="0"/>
              </a:spcAft>
              <a:buNone/>
            </a:pPr>
            <a:r>
              <a:t/>
            </a:r>
            <a:endParaRPr i="1" sz="1600">
              <a:latin typeface="Arial"/>
              <a:ea typeface="Arial"/>
              <a:cs typeface="Arial"/>
              <a:sym typeface="Arial"/>
            </a:endParaRPr>
          </a:p>
          <a:p>
            <a:pPr indent="0" lvl="0" marL="457200" rtl="0" algn="l">
              <a:lnSpc>
                <a:spcPct val="115000"/>
              </a:lnSpc>
              <a:spcBef>
                <a:spcPts val="1200"/>
              </a:spcBef>
              <a:spcAft>
                <a:spcPts val="1200"/>
              </a:spcAft>
              <a:buNone/>
            </a:pPr>
            <a:r>
              <a:t/>
            </a:r>
            <a:endParaRPr sz="1100">
              <a:latin typeface="Arial"/>
              <a:ea typeface="Arial"/>
              <a:cs typeface="Arial"/>
              <a:sym typeface="Arial"/>
            </a:endParaRPr>
          </a:p>
        </p:txBody>
      </p:sp>
      <p:sp>
        <p:nvSpPr>
          <p:cNvPr id="77" name="Google Shape;77;g389dca0afd7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https://edu.delightex.com/QKF-VWF</a:t>
            </a:r>
            <a:r>
              <a:rPr lang="en-US"/>
              <a:t> - Before you deploy this delete any code and update link - Code is there for model purpose . Or make a copy for students.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8" name="Google Shape;8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8591f7acac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38591f7acac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Panning Movement (All Locked)</a:t>
            </a:r>
            <a:endParaRPr b="1" sz="17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Our Setup: X ON, Y ON, Z ON</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What happens when everything is ON?</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Your astronaut </a:t>
            </a:r>
            <a:r>
              <a:rPr b="1" lang="en-US" sz="1100">
                <a:latin typeface="Arial"/>
                <a:ea typeface="Arial"/>
                <a:cs typeface="Arial"/>
                <a:sym typeface="Arial"/>
              </a:rPr>
              <a:t>pans</a:t>
            </a:r>
            <a:r>
              <a:rPr lang="en-US" sz="1100">
                <a:latin typeface="Arial"/>
                <a:ea typeface="Arial"/>
                <a:cs typeface="Arial"/>
                <a:sym typeface="Arial"/>
              </a:rPr>
              <a:t> instead of rotates - it slides around like a shopping trolley on ice!</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The Shopping Trolley Analogy:</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Imagine pushing a trolley across an icy car park</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trolley can slide forward, backward, left, and right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BUT it doesn't spin around - it always faces the same direction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That's exactly how our astronaut moves!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Why this works:</a:t>
            </a:r>
            <a:r>
              <a:rPr lang="en-US" sz="1100">
                <a:latin typeface="Arial"/>
                <a:ea typeface="Arial"/>
                <a:cs typeface="Arial"/>
                <a:sym typeface="Arial"/>
              </a:rPr>
              <a:t> ✅ No wobbling or tipping over ✅ Simple, smooth movement in all directions</a:t>
            </a:r>
            <a:br>
              <a:rPr lang="en-US" sz="1100">
                <a:latin typeface="Arial"/>
                <a:ea typeface="Arial"/>
                <a:cs typeface="Arial"/>
                <a:sym typeface="Arial"/>
              </a:rPr>
            </a:br>
            <a:r>
              <a:rPr lang="en-US" sz="1100">
                <a:latin typeface="Arial"/>
                <a:ea typeface="Arial"/>
                <a:cs typeface="Arial"/>
                <a:sym typeface="Arial"/>
              </a:rPr>
              <a:t> ✅ Always faces the same way (usually toward the camera) ✅ Easy controls for beginners!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Real-world example:</a:t>
            </a:r>
            <a:r>
              <a:rPr lang="en-US" sz="1100">
                <a:latin typeface="Arial"/>
                <a:ea typeface="Arial"/>
                <a:cs typeface="Arial"/>
                <a:sym typeface="Arial"/>
              </a:rPr>
              <a:t> Like sliding a book across your desk - you can push it anywhere, but it doesn't rotate!</a:t>
            </a:r>
            <a:endParaRPr sz="1100">
              <a:latin typeface="Arial"/>
              <a:ea typeface="Arial"/>
              <a:cs typeface="Arial"/>
              <a:sym typeface="Arial"/>
            </a:endParaRPr>
          </a:p>
          <a:p>
            <a:pPr indent="0" lvl="0" marL="457200" rtl="0" algn="l">
              <a:lnSpc>
                <a:spcPct val="115000"/>
              </a:lnSpc>
              <a:spcBef>
                <a:spcPts val="1200"/>
              </a:spcBef>
              <a:spcAft>
                <a:spcPts val="0"/>
              </a:spcAft>
              <a:buNone/>
            </a:pPr>
            <a:r>
              <a:t/>
            </a:r>
            <a:endParaRPr b="1" sz="1300">
              <a:latin typeface="Arial"/>
              <a:ea typeface="Arial"/>
              <a:cs typeface="Arial"/>
              <a:sym typeface="Arial"/>
            </a:endParaRPr>
          </a:p>
          <a:p>
            <a:pPr indent="0" lvl="0" marL="0" rtl="0" algn="l">
              <a:spcBef>
                <a:spcPts val="1200"/>
              </a:spcBef>
              <a:spcAft>
                <a:spcPts val="0"/>
              </a:spcAft>
              <a:buNone/>
            </a:pPr>
            <a:r>
              <a:t/>
            </a:r>
            <a:endParaRPr/>
          </a:p>
        </p:txBody>
      </p:sp>
      <p:sp>
        <p:nvSpPr>
          <p:cNvPr id="99" name="Google Shape;99;g38591f7acac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89fb8da006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389fb8da006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800"/>
              </a:spcBef>
              <a:spcAft>
                <a:spcPts val="0"/>
              </a:spcAft>
              <a:buNone/>
            </a:pPr>
            <a:r>
              <a:rPr b="1" lang="en-US" sz="1700">
                <a:latin typeface="Arial"/>
                <a:ea typeface="Arial"/>
                <a:cs typeface="Arial"/>
                <a:sym typeface="Arial"/>
              </a:rPr>
              <a:t>Panning Movement (All Locked)</a:t>
            </a:r>
            <a:endParaRPr b="1" sz="17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Our Setup: X ON, Y ON, Z ON</a:t>
            </a:r>
            <a:endParaRPr b="1"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What happens when everything is ON?</a:t>
            </a:r>
            <a:endParaRPr b="1" sz="1100">
              <a:latin typeface="Arial"/>
              <a:ea typeface="Arial"/>
              <a:cs typeface="Arial"/>
              <a:sym typeface="Arial"/>
            </a:endParaRPr>
          </a:p>
          <a:p>
            <a:pPr indent="0" lvl="0" marL="0" rtl="0" algn="l">
              <a:lnSpc>
                <a:spcPct val="115000"/>
              </a:lnSpc>
              <a:spcBef>
                <a:spcPts val="1200"/>
              </a:spcBef>
              <a:spcAft>
                <a:spcPts val="0"/>
              </a:spcAft>
              <a:buNone/>
            </a:pPr>
            <a:r>
              <a:rPr lang="en-US" sz="1100">
                <a:latin typeface="Arial"/>
                <a:ea typeface="Arial"/>
                <a:cs typeface="Arial"/>
                <a:sym typeface="Arial"/>
              </a:rPr>
              <a:t>Your astronaut </a:t>
            </a:r>
            <a:r>
              <a:rPr b="1" lang="en-US" sz="1100">
                <a:latin typeface="Arial"/>
                <a:ea typeface="Arial"/>
                <a:cs typeface="Arial"/>
                <a:sym typeface="Arial"/>
              </a:rPr>
              <a:t>pans</a:t>
            </a:r>
            <a:r>
              <a:rPr lang="en-US" sz="1100">
                <a:latin typeface="Arial"/>
                <a:ea typeface="Arial"/>
                <a:cs typeface="Arial"/>
                <a:sym typeface="Arial"/>
              </a:rPr>
              <a:t> instead of rotates - it slides around like a shopping trolley on ice!</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The Shopping Trolley Analogy:</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Imagine pushing a trolley across an icy car park</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trolley can slide forward, backward, left, and right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BUT it doesn't spin around - it always faces the same direction</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That's exactly how our astronaut moves!</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Why this works:</a:t>
            </a:r>
            <a:r>
              <a:rPr lang="en-US" sz="1100">
                <a:latin typeface="Arial"/>
                <a:ea typeface="Arial"/>
                <a:cs typeface="Arial"/>
                <a:sym typeface="Arial"/>
              </a:rPr>
              <a:t> ✅ No wobbling or tipping over ✅ Simple, smooth movement in all directions</a:t>
            </a:r>
            <a:br>
              <a:rPr lang="en-US" sz="1100">
                <a:latin typeface="Arial"/>
                <a:ea typeface="Arial"/>
                <a:cs typeface="Arial"/>
                <a:sym typeface="Arial"/>
              </a:rPr>
            </a:br>
            <a:r>
              <a:rPr lang="en-US" sz="1100">
                <a:latin typeface="Arial"/>
                <a:ea typeface="Arial"/>
                <a:cs typeface="Arial"/>
                <a:sym typeface="Arial"/>
              </a:rPr>
              <a:t> ✅ Always faces the same way (usually toward the camera) ✅ Easy controls for beginners!</a:t>
            </a:r>
            <a:endParaRPr sz="1100">
              <a:latin typeface="Arial"/>
              <a:ea typeface="Arial"/>
              <a:cs typeface="Arial"/>
              <a:sym typeface="Arial"/>
            </a:endParaRPr>
          </a:p>
          <a:p>
            <a:pPr indent="0" lvl="0" marL="0" rtl="0" algn="l">
              <a:lnSpc>
                <a:spcPct val="115000"/>
              </a:lnSpc>
              <a:spcBef>
                <a:spcPts val="1200"/>
              </a:spcBef>
              <a:spcAft>
                <a:spcPts val="0"/>
              </a:spcAft>
              <a:buNone/>
            </a:pPr>
            <a:r>
              <a:rPr b="1" lang="en-US" sz="1100">
                <a:latin typeface="Arial"/>
                <a:ea typeface="Arial"/>
                <a:cs typeface="Arial"/>
                <a:sym typeface="Arial"/>
              </a:rPr>
              <a:t>Real-world example:</a:t>
            </a:r>
            <a:r>
              <a:rPr lang="en-US" sz="1100">
                <a:latin typeface="Arial"/>
                <a:ea typeface="Arial"/>
                <a:cs typeface="Arial"/>
                <a:sym typeface="Arial"/>
              </a:rPr>
              <a:t> Like sliding a book across your desk - you can push it anywhere, but it doesn't rotate!</a:t>
            </a:r>
            <a:endParaRPr sz="1100">
              <a:latin typeface="Arial"/>
              <a:ea typeface="Arial"/>
              <a:cs typeface="Arial"/>
              <a:sym typeface="Arial"/>
            </a:endParaRPr>
          </a:p>
          <a:p>
            <a:pPr indent="0" lvl="0" marL="457200" rtl="0" algn="l">
              <a:lnSpc>
                <a:spcPct val="115000"/>
              </a:lnSpc>
              <a:spcBef>
                <a:spcPts val="1200"/>
              </a:spcBef>
              <a:spcAft>
                <a:spcPts val="0"/>
              </a:spcAft>
              <a:buNone/>
            </a:pPr>
            <a:r>
              <a:t/>
            </a:r>
            <a:endParaRPr b="1" sz="1300">
              <a:latin typeface="Arial"/>
              <a:ea typeface="Arial"/>
              <a:cs typeface="Arial"/>
              <a:sym typeface="Arial"/>
            </a:endParaRPr>
          </a:p>
          <a:p>
            <a:pPr indent="0" lvl="0" marL="0" rtl="0" algn="l">
              <a:spcBef>
                <a:spcPts val="1200"/>
              </a:spcBef>
              <a:spcAft>
                <a:spcPts val="0"/>
              </a:spcAft>
              <a:buNone/>
            </a:pPr>
            <a:r>
              <a:t/>
            </a:r>
            <a:endParaRPr/>
          </a:p>
        </p:txBody>
      </p:sp>
      <p:sp>
        <p:nvSpPr>
          <p:cNvPr id="108" name="Google Shape;108;g389fb8da006_0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89fb8da00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89fb8da006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Red Box = Make sure this is set on rotation - default is movement </a:t>
            </a:r>
            <a:endParaRPr/>
          </a:p>
        </p:txBody>
      </p:sp>
      <p:sp>
        <p:nvSpPr>
          <p:cNvPr id="118" name="Google Shape;118;g389fb8da006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0C0D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E8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hyperlink" Target="https://edu.delightex.com/FZR-NQ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5.png"/><Relationship Id="rId5"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hyperlink" Target="https://edu.delightex.com/QKF-VW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hyperlink" Target="https://edu.delightex.com/FZR-NQ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3"/>
          <p:cNvSpPr/>
          <p:nvPr/>
        </p:nvSpPr>
        <p:spPr>
          <a:xfrm>
            <a:off x="107990" y="269016"/>
            <a:ext cx="7556400" cy="21264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C0D0F"/>
              </a:buClr>
              <a:buSzPts val="4450"/>
              <a:buFont typeface="Hubot Sans"/>
              <a:buNone/>
            </a:pPr>
            <a:r>
              <a:rPr b="1" i="0" lang="en-US" sz="4450" u="none" cap="none" strike="noStrike">
                <a:solidFill>
                  <a:srgbClr val="0C0D0F"/>
                </a:solidFill>
                <a:latin typeface="Hubot Sans"/>
                <a:ea typeface="Hubot Sans"/>
                <a:cs typeface="Hubot Sans"/>
                <a:sym typeface="Hubot Sans"/>
              </a:rPr>
              <a:t>Astronaut Control: Space Programming Adventure</a:t>
            </a:r>
            <a:endParaRPr b="0" i="0" sz="4450" u="none" cap="none" strike="noStrike"/>
          </a:p>
        </p:txBody>
      </p:sp>
      <p:sp>
        <p:nvSpPr>
          <p:cNvPr id="58" name="Google Shape;58;p13"/>
          <p:cNvSpPr/>
          <p:nvPr/>
        </p:nvSpPr>
        <p:spPr>
          <a:xfrm>
            <a:off x="177240" y="2414111"/>
            <a:ext cx="58224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C0D0F"/>
              </a:buClr>
              <a:buSzPts val="3550"/>
              <a:buFont typeface="Hubot Sans"/>
              <a:buNone/>
            </a:pPr>
            <a:r>
              <a:rPr b="1" i="0" lang="en-US" sz="3550" u="sng" cap="none" strike="noStrike">
                <a:solidFill>
                  <a:srgbClr val="0C0D0F"/>
                </a:solidFill>
                <a:latin typeface="Hubot Sans"/>
                <a:ea typeface="Hubot Sans"/>
                <a:cs typeface="Hubot Sans"/>
                <a:sym typeface="Hubot Sans"/>
              </a:rPr>
              <a:t>Learning Objectives</a:t>
            </a:r>
            <a:endParaRPr b="0" i="0" sz="3550" u="sng" cap="none" strike="noStrike"/>
          </a:p>
        </p:txBody>
      </p:sp>
      <p:sp>
        <p:nvSpPr>
          <p:cNvPr id="59" name="Google Shape;59;p13"/>
          <p:cNvSpPr/>
          <p:nvPr/>
        </p:nvSpPr>
        <p:spPr>
          <a:xfrm>
            <a:off x="253455" y="3404700"/>
            <a:ext cx="87153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C0D0F"/>
              </a:buClr>
              <a:buSzPts val="3550"/>
              <a:buFont typeface="Hubot Sans"/>
              <a:buNone/>
            </a:pPr>
            <a:r>
              <a:rPr b="1" lang="en-US" sz="3550">
                <a:solidFill>
                  <a:srgbClr val="0C0D0F"/>
                </a:solidFill>
                <a:latin typeface="Hubot Sans"/>
                <a:ea typeface="Hubot Sans"/>
                <a:cs typeface="Hubot Sans"/>
                <a:sym typeface="Hubot Sans"/>
              </a:rPr>
              <a:t>Using  Gravity &amp; Velocity in space (VR)</a:t>
            </a:r>
            <a:endParaRPr b="1" sz="3550">
              <a:solidFill>
                <a:srgbClr val="0C0D0F"/>
              </a:solidFill>
              <a:latin typeface="Hubot Sans"/>
              <a:ea typeface="Hubot Sans"/>
              <a:cs typeface="Hubot Sans"/>
              <a:sym typeface="Hubot Sans"/>
            </a:endParaRPr>
          </a:p>
          <a:p>
            <a:pPr indent="0" lvl="0" marL="0" marR="0" rtl="0" algn="l">
              <a:lnSpc>
                <a:spcPct val="125352"/>
              </a:lnSpc>
              <a:spcBef>
                <a:spcPts val="0"/>
              </a:spcBef>
              <a:spcAft>
                <a:spcPts val="0"/>
              </a:spcAft>
              <a:buClr>
                <a:srgbClr val="0C0D0F"/>
              </a:buClr>
              <a:buSzPts val="3550"/>
              <a:buFont typeface="Hubot Sans"/>
              <a:buNone/>
            </a:pPr>
            <a:r>
              <a:t/>
            </a:r>
            <a:endParaRPr b="1" sz="3550">
              <a:solidFill>
                <a:srgbClr val="0C0D0F"/>
              </a:solidFill>
              <a:latin typeface="Hubot Sans"/>
              <a:ea typeface="Hubot Sans"/>
              <a:cs typeface="Hubot Sans"/>
              <a:sym typeface="Hubot Sans"/>
            </a:endParaRPr>
          </a:p>
          <a:p>
            <a:pPr indent="0" lvl="0" marL="0" marR="0" rtl="0" algn="l">
              <a:lnSpc>
                <a:spcPct val="125352"/>
              </a:lnSpc>
              <a:spcBef>
                <a:spcPts val="0"/>
              </a:spcBef>
              <a:spcAft>
                <a:spcPts val="0"/>
              </a:spcAft>
              <a:buClr>
                <a:srgbClr val="0C0D0F"/>
              </a:buClr>
              <a:buSzPts val="3550"/>
              <a:buFont typeface="Hubot Sans"/>
              <a:buNone/>
            </a:pPr>
            <a:r>
              <a:t/>
            </a:r>
            <a:endParaRPr b="1" sz="3550">
              <a:solidFill>
                <a:srgbClr val="0C0D0F"/>
              </a:solidFill>
              <a:latin typeface="Hubot Sans"/>
              <a:ea typeface="Hubot Sans"/>
              <a:cs typeface="Hubot Sans"/>
              <a:sym typeface="Hubot Sans"/>
            </a:endParaRPr>
          </a:p>
          <a:p>
            <a:pPr indent="0" lvl="0" marL="0" marR="0" rtl="0" algn="l">
              <a:lnSpc>
                <a:spcPct val="125352"/>
              </a:lnSpc>
              <a:spcBef>
                <a:spcPts val="0"/>
              </a:spcBef>
              <a:spcAft>
                <a:spcPts val="0"/>
              </a:spcAft>
              <a:buClr>
                <a:srgbClr val="0C0D0F"/>
              </a:buClr>
              <a:buSzPts val="3550"/>
              <a:buFont typeface="Hubot Sans"/>
              <a:buNone/>
            </a:pPr>
            <a:r>
              <a:t/>
            </a:r>
            <a:endParaRPr b="1" sz="3550">
              <a:solidFill>
                <a:srgbClr val="0C0D0F"/>
              </a:solidFill>
              <a:latin typeface="Hubot Sans"/>
              <a:ea typeface="Hubot Sans"/>
              <a:cs typeface="Hubot Sans"/>
              <a:sym typeface="Hubot Sans"/>
            </a:endParaRPr>
          </a:p>
        </p:txBody>
      </p:sp>
      <p:pic>
        <p:nvPicPr>
          <p:cNvPr id="60" name="Google Shape;60;p13"/>
          <p:cNvPicPr preferRelativeResize="0"/>
          <p:nvPr/>
        </p:nvPicPr>
        <p:blipFill>
          <a:blip r:embed="rId4">
            <a:alphaModFix/>
          </a:blip>
          <a:stretch>
            <a:fillRect/>
          </a:stretch>
        </p:blipFill>
        <p:spPr>
          <a:xfrm>
            <a:off x="5180775" y="4312725"/>
            <a:ext cx="2042925" cy="3581126"/>
          </a:xfrm>
          <a:prstGeom prst="rect">
            <a:avLst/>
          </a:prstGeom>
          <a:noFill/>
          <a:ln>
            <a:noFill/>
          </a:ln>
        </p:spPr>
      </p:pic>
      <p:sp>
        <p:nvSpPr>
          <p:cNvPr id="61" name="Google Shape;61;p13"/>
          <p:cNvSpPr/>
          <p:nvPr/>
        </p:nvSpPr>
        <p:spPr>
          <a:xfrm>
            <a:off x="312350" y="4137325"/>
            <a:ext cx="4935000" cy="25221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C0D0F"/>
              </a:buClr>
              <a:buSzPts val="3550"/>
              <a:buFont typeface="Hubot Sans"/>
              <a:buNone/>
            </a:pPr>
            <a:r>
              <a:rPr b="1" lang="en-US" sz="2000">
                <a:solidFill>
                  <a:srgbClr val="0C0D0F"/>
                </a:solidFill>
                <a:latin typeface="Hubot Sans"/>
                <a:ea typeface="Hubot Sans"/>
                <a:cs typeface="Hubot Sans"/>
                <a:sym typeface="Hubot Sans"/>
              </a:rPr>
              <a:t>Starter Task:</a:t>
            </a:r>
            <a:endParaRPr b="1" sz="2000">
              <a:solidFill>
                <a:srgbClr val="0C0D0F"/>
              </a:solidFill>
              <a:latin typeface="Hubot Sans"/>
              <a:ea typeface="Hubot Sans"/>
              <a:cs typeface="Hubot Sans"/>
              <a:sym typeface="Hubot Sans"/>
            </a:endParaRPr>
          </a:p>
          <a:p>
            <a:pPr indent="-355600" lvl="0" marL="457200" marR="0" rtl="0" algn="l">
              <a:lnSpc>
                <a:spcPct val="125352"/>
              </a:lnSpc>
              <a:spcBef>
                <a:spcPts val="0"/>
              </a:spcBef>
              <a:spcAft>
                <a:spcPts val="0"/>
              </a:spcAft>
              <a:buClr>
                <a:srgbClr val="0C0D0F"/>
              </a:buClr>
              <a:buSzPts val="2000"/>
              <a:buFont typeface="Hubot Sans"/>
              <a:buChar char="●"/>
            </a:pPr>
            <a:r>
              <a:rPr b="1" lang="en-US" sz="2000">
                <a:solidFill>
                  <a:srgbClr val="0C0D0F"/>
                </a:solidFill>
                <a:latin typeface="Hubot Sans"/>
                <a:ea typeface="Hubot Sans"/>
                <a:cs typeface="Hubot Sans"/>
                <a:sym typeface="Hubot Sans"/>
              </a:rPr>
              <a:t>Login into laptop</a:t>
            </a:r>
            <a:endParaRPr b="1" sz="2000">
              <a:solidFill>
                <a:srgbClr val="0C0D0F"/>
              </a:solidFill>
              <a:latin typeface="Hubot Sans"/>
              <a:ea typeface="Hubot Sans"/>
              <a:cs typeface="Hubot Sans"/>
              <a:sym typeface="Hubot Sans"/>
            </a:endParaRPr>
          </a:p>
          <a:p>
            <a:pPr indent="-355600" lvl="0" marL="457200" marR="0" rtl="0" algn="l">
              <a:lnSpc>
                <a:spcPct val="125352"/>
              </a:lnSpc>
              <a:spcBef>
                <a:spcPts val="0"/>
              </a:spcBef>
              <a:spcAft>
                <a:spcPts val="0"/>
              </a:spcAft>
              <a:buClr>
                <a:srgbClr val="0C0D0F"/>
              </a:buClr>
              <a:buSzPts val="2000"/>
              <a:buFont typeface="Hubot Sans"/>
              <a:buChar char="●"/>
            </a:pPr>
            <a:r>
              <a:rPr b="1" lang="en-US" sz="2000">
                <a:solidFill>
                  <a:srgbClr val="0C0D0F"/>
                </a:solidFill>
                <a:latin typeface="Hubot Sans"/>
                <a:ea typeface="Hubot Sans"/>
                <a:cs typeface="Hubot Sans"/>
                <a:sym typeface="Hubot Sans"/>
              </a:rPr>
              <a:t>Open the Delightex Link</a:t>
            </a:r>
            <a:endParaRPr b="1" sz="2000">
              <a:solidFill>
                <a:srgbClr val="0C0D0F"/>
              </a:solidFill>
              <a:latin typeface="Hubot Sans"/>
              <a:ea typeface="Hubot Sans"/>
              <a:cs typeface="Hubot Sans"/>
              <a:sym typeface="Hubot Sans"/>
            </a:endParaRPr>
          </a:p>
          <a:p>
            <a:pPr indent="-355600" lvl="0" marL="457200" marR="0" rtl="0" algn="l">
              <a:lnSpc>
                <a:spcPct val="125352"/>
              </a:lnSpc>
              <a:spcBef>
                <a:spcPts val="0"/>
              </a:spcBef>
              <a:spcAft>
                <a:spcPts val="0"/>
              </a:spcAft>
              <a:buClr>
                <a:srgbClr val="0C0D0F"/>
              </a:buClr>
              <a:buSzPts val="2000"/>
              <a:buFont typeface="Hubot Sans"/>
              <a:buChar char="●"/>
            </a:pPr>
            <a:r>
              <a:rPr b="1" lang="en-US" sz="2000">
                <a:solidFill>
                  <a:srgbClr val="0C0D0F"/>
                </a:solidFill>
                <a:latin typeface="Hubot Sans"/>
                <a:ea typeface="Hubot Sans"/>
                <a:cs typeface="Hubot Sans"/>
                <a:sym typeface="Hubot Sans"/>
              </a:rPr>
              <a:t>Sign in with your Device</a:t>
            </a:r>
            <a:endParaRPr b="1" sz="2000">
              <a:solidFill>
                <a:srgbClr val="0C0D0F"/>
              </a:solidFill>
              <a:latin typeface="Hubot Sans"/>
              <a:ea typeface="Hubot Sans"/>
              <a:cs typeface="Hubot Sans"/>
              <a:sym typeface="Hubot Sans"/>
            </a:endParaRPr>
          </a:p>
          <a:p>
            <a:pPr indent="-355600" lvl="0" marL="457200" marR="0" rtl="0" algn="l">
              <a:lnSpc>
                <a:spcPct val="125352"/>
              </a:lnSpc>
              <a:spcBef>
                <a:spcPts val="0"/>
              </a:spcBef>
              <a:spcAft>
                <a:spcPts val="0"/>
              </a:spcAft>
              <a:buClr>
                <a:srgbClr val="0C0D0F"/>
              </a:buClr>
              <a:buSzPts val="2000"/>
              <a:buFont typeface="Hubot Sans"/>
              <a:buChar char="●"/>
            </a:pPr>
            <a:r>
              <a:rPr b="1" lang="en-US" sz="2000">
                <a:solidFill>
                  <a:srgbClr val="0C0D0F"/>
                </a:solidFill>
                <a:latin typeface="Hubot Sans"/>
                <a:ea typeface="Hubot Sans"/>
                <a:cs typeface="Hubot Sans"/>
                <a:sym typeface="Hubot Sans"/>
              </a:rPr>
              <a:t>e.g BISDEVICE1</a:t>
            </a:r>
            <a:endParaRPr b="1" sz="2000">
              <a:solidFill>
                <a:srgbClr val="0C0D0F"/>
              </a:solidFill>
              <a:latin typeface="Hubot Sans"/>
              <a:ea typeface="Hubot Sans"/>
              <a:cs typeface="Hubot Sans"/>
              <a:sym typeface="Hubot Sans"/>
            </a:endParaRPr>
          </a:p>
          <a:p>
            <a:pPr indent="0" lvl="0" marL="0" marR="0" rtl="0" algn="l">
              <a:lnSpc>
                <a:spcPct val="125352"/>
              </a:lnSpc>
              <a:spcBef>
                <a:spcPts val="0"/>
              </a:spcBef>
              <a:spcAft>
                <a:spcPts val="0"/>
              </a:spcAft>
              <a:buClr>
                <a:srgbClr val="0C0D0F"/>
              </a:buClr>
              <a:buSzPts val="3550"/>
              <a:buFont typeface="Hubot Sans"/>
              <a:buNone/>
            </a:pPr>
            <a:r>
              <a:t/>
            </a:r>
            <a:endParaRPr b="1" sz="2000">
              <a:solidFill>
                <a:srgbClr val="0C0D0F"/>
              </a:solidFill>
              <a:latin typeface="Hubot Sans"/>
              <a:ea typeface="Hubot Sans"/>
              <a:cs typeface="Hubot Sans"/>
              <a:sym typeface="Hubot Sans"/>
            </a:endParaRPr>
          </a:p>
          <a:p>
            <a:pPr indent="0" lvl="0" marL="0" marR="0" rtl="0" algn="l">
              <a:lnSpc>
                <a:spcPct val="125352"/>
              </a:lnSpc>
              <a:spcBef>
                <a:spcPts val="0"/>
              </a:spcBef>
              <a:spcAft>
                <a:spcPts val="0"/>
              </a:spcAft>
              <a:buClr>
                <a:srgbClr val="0C0D0F"/>
              </a:buClr>
              <a:buSzPts val="3550"/>
              <a:buFont typeface="Hubot Sans"/>
              <a:buNone/>
            </a:pPr>
            <a:r>
              <a:t/>
            </a:r>
            <a:endParaRPr b="1" sz="2000">
              <a:solidFill>
                <a:srgbClr val="0C0D0F"/>
              </a:solidFill>
              <a:latin typeface="Hubot Sans"/>
              <a:ea typeface="Hubot Sans"/>
              <a:cs typeface="Hubot Sans"/>
              <a:sym typeface="Hubot Sans"/>
            </a:endParaRPr>
          </a:p>
          <a:p>
            <a:pPr indent="0" lvl="0" marL="0" marR="0" rtl="0" algn="l">
              <a:lnSpc>
                <a:spcPct val="125352"/>
              </a:lnSpc>
              <a:spcBef>
                <a:spcPts val="0"/>
              </a:spcBef>
              <a:spcAft>
                <a:spcPts val="0"/>
              </a:spcAft>
              <a:buClr>
                <a:srgbClr val="0C0D0F"/>
              </a:buClr>
              <a:buSzPts val="3550"/>
              <a:buFont typeface="Hubot Sans"/>
              <a:buNone/>
            </a:pPr>
            <a:r>
              <a:t/>
            </a:r>
            <a:endParaRPr b="1" sz="2000">
              <a:solidFill>
                <a:srgbClr val="0C0D0F"/>
              </a:solidFill>
              <a:latin typeface="Hubot Sans"/>
              <a:ea typeface="Hubot Sans"/>
              <a:cs typeface="Hubot Sans"/>
              <a:sym typeface="Hubot Sans"/>
            </a:endParaRPr>
          </a:p>
          <a:p>
            <a:pPr indent="0" lvl="0" marL="0" marR="0" rtl="0" algn="l">
              <a:lnSpc>
                <a:spcPct val="125352"/>
              </a:lnSpc>
              <a:spcBef>
                <a:spcPts val="0"/>
              </a:spcBef>
              <a:spcAft>
                <a:spcPts val="0"/>
              </a:spcAft>
              <a:buClr>
                <a:srgbClr val="0C0D0F"/>
              </a:buClr>
              <a:buSzPts val="3550"/>
              <a:buFont typeface="Hubot Sans"/>
              <a:buNone/>
            </a:pPr>
            <a:r>
              <a:t/>
            </a:r>
            <a:endParaRPr b="1" sz="2000">
              <a:solidFill>
                <a:srgbClr val="0C0D0F"/>
              </a:solidFill>
              <a:latin typeface="Hubot Sans"/>
              <a:ea typeface="Hubot Sans"/>
              <a:cs typeface="Hubot Sans"/>
              <a:sym typeface="Hubot Sans"/>
            </a:endParaRPr>
          </a:p>
          <a:p>
            <a:pPr indent="0" lvl="0" marL="0" marR="0" rtl="0" algn="l">
              <a:lnSpc>
                <a:spcPct val="125352"/>
              </a:lnSpc>
              <a:spcBef>
                <a:spcPts val="0"/>
              </a:spcBef>
              <a:spcAft>
                <a:spcPts val="0"/>
              </a:spcAft>
              <a:buClr>
                <a:srgbClr val="0C0D0F"/>
              </a:buClr>
              <a:buSzPts val="3550"/>
              <a:buFont typeface="Hubot Sans"/>
              <a:buNone/>
            </a:pPr>
            <a:r>
              <a:t/>
            </a:r>
            <a:endParaRPr b="1" sz="2000">
              <a:solidFill>
                <a:srgbClr val="0C0D0F"/>
              </a:solidFill>
              <a:latin typeface="Hubot Sans"/>
              <a:ea typeface="Hubot Sans"/>
              <a:cs typeface="Hubot Sans"/>
              <a:sym typeface="Hubot Sans"/>
            </a:endParaRPr>
          </a:p>
        </p:txBody>
      </p:sp>
      <p:pic>
        <p:nvPicPr>
          <p:cNvPr id="62" name="Google Shape;62;p13"/>
          <p:cNvPicPr preferRelativeResize="0"/>
          <p:nvPr/>
        </p:nvPicPr>
        <p:blipFill rotWithShape="1">
          <a:blip r:embed="rId5">
            <a:alphaModFix/>
          </a:blip>
          <a:srcRect b="0" l="0" r="67651" t="48665"/>
          <a:stretch/>
        </p:blipFill>
        <p:spPr>
          <a:xfrm>
            <a:off x="597500" y="6659425"/>
            <a:ext cx="2394176" cy="713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2" title="CoBlocks_Week_2_-_velocity_TEACHER_MISSON_TO_MARS_WAGOLLS (1).png"/>
          <p:cNvPicPr preferRelativeResize="0"/>
          <p:nvPr/>
        </p:nvPicPr>
        <p:blipFill>
          <a:blip r:embed="rId3">
            <a:alphaModFix/>
          </a:blip>
          <a:stretch>
            <a:fillRect/>
          </a:stretch>
        </p:blipFill>
        <p:spPr>
          <a:xfrm>
            <a:off x="152400" y="152400"/>
            <a:ext cx="11208556" cy="7924799"/>
          </a:xfrm>
          <a:prstGeom prst="rect">
            <a:avLst/>
          </a:prstGeom>
          <a:noFill/>
          <a:ln>
            <a:noFill/>
          </a:ln>
        </p:spPr>
      </p:pic>
      <p:pic>
        <p:nvPicPr>
          <p:cNvPr id="152" name="Google Shape;152;p22" title="Screenshot 2025-09-03 at 15.59.12.png"/>
          <p:cNvPicPr preferRelativeResize="0"/>
          <p:nvPr/>
        </p:nvPicPr>
        <p:blipFill>
          <a:blip r:embed="rId4">
            <a:alphaModFix/>
          </a:blip>
          <a:stretch>
            <a:fillRect/>
          </a:stretch>
        </p:blipFill>
        <p:spPr>
          <a:xfrm>
            <a:off x="5306850" y="979700"/>
            <a:ext cx="8686150" cy="50517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sp>
        <p:nvSpPr>
          <p:cNvPr id="158" name="Google Shape;158;p23"/>
          <p:cNvSpPr/>
          <p:nvPr/>
        </p:nvSpPr>
        <p:spPr>
          <a:xfrm>
            <a:off x="191300" y="485725"/>
            <a:ext cx="10202400" cy="7567500"/>
          </a:xfrm>
          <a:prstGeom prst="rect">
            <a:avLst/>
          </a:prstGeom>
          <a:noFill/>
          <a:ln>
            <a:noFill/>
          </a:ln>
        </p:spPr>
        <p:txBody>
          <a:bodyPr anchorCtr="0" anchor="t" bIns="0" lIns="0" spcFirstLastPara="1" rIns="0" wrap="square" tIns="0">
            <a:noAutofit/>
          </a:bodyPr>
          <a:lstStyle/>
          <a:p>
            <a:pPr indent="0" lvl="0" marL="0" marR="0" rtl="0" algn="l">
              <a:lnSpc>
                <a:spcPct val="123404"/>
              </a:lnSpc>
              <a:spcBef>
                <a:spcPts val="0"/>
              </a:spcBef>
              <a:spcAft>
                <a:spcPts val="0"/>
              </a:spcAft>
              <a:buClr>
                <a:srgbClr val="0C0D0F"/>
              </a:buClr>
              <a:buSzPts val="4390"/>
              <a:buFont typeface="Hubot Sans"/>
              <a:buNone/>
            </a:pPr>
            <a:r>
              <a:rPr b="1" lang="en-US" sz="5000">
                <a:solidFill>
                  <a:srgbClr val="0C0D0F"/>
                </a:solidFill>
                <a:latin typeface="Hubot Sans"/>
                <a:ea typeface="Hubot Sans"/>
                <a:cs typeface="Hubot Sans"/>
                <a:sym typeface="Hubot Sans"/>
              </a:rPr>
              <a:t>Extension</a:t>
            </a:r>
            <a:endParaRPr b="1" sz="5000">
              <a:solidFill>
                <a:srgbClr val="0C0D0F"/>
              </a:solidFill>
              <a:latin typeface="Hubot Sans"/>
              <a:ea typeface="Hubot Sans"/>
              <a:cs typeface="Hubot Sans"/>
              <a:sym typeface="Hubot Sans"/>
            </a:endParaRPr>
          </a:p>
          <a:p>
            <a:pPr indent="0" lvl="0" marL="0" marR="0" rtl="0" algn="l">
              <a:lnSpc>
                <a:spcPct val="123404"/>
              </a:lnSpc>
              <a:spcBef>
                <a:spcPts val="0"/>
              </a:spcBef>
              <a:spcAft>
                <a:spcPts val="0"/>
              </a:spcAft>
              <a:buClr>
                <a:srgbClr val="0C0D0F"/>
              </a:buClr>
              <a:buSzPts val="4390"/>
              <a:buFont typeface="Hubot Sans"/>
              <a:buNone/>
            </a:pPr>
            <a:r>
              <a:rPr lang="en-US" sz="3000">
                <a:solidFill>
                  <a:srgbClr val="0C0D0F"/>
                </a:solidFill>
                <a:latin typeface="Hubot Sans"/>
                <a:ea typeface="Hubot Sans"/>
                <a:cs typeface="Hubot Sans"/>
                <a:sym typeface="Hubot Sans"/>
              </a:rPr>
              <a:t>Connect your </a:t>
            </a:r>
            <a:r>
              <a:rPr lang="en-US" sz="3000" u="sng">
                <a:solidFill>
                  <a:srgbClr val="0C0D0F"/>
                </a:solidFill>
                <a:latin typeface="Hubot Sans"/>
                <a:ea typeface="Hubot Sans"/>
                <a:cs typeface="Hubot Sans"/>
                <a:sym typeface="Hubot Sans"/>
              </a:rPr>
              <a:t>camera </a:t>
            </a:r>
            <a:r>
              <a:rPr lang="en-US" sz="3000">
                <a:solidFill>
                  <a:srgbClr val="0C0D0F"/>
                </a:solidFill>
                <a:latin typeface="Hubot Sans"/>
                <a:ea typeface="Hubot Sans"/>
                <a:cs typeface="Hubot Sans"/>
                <a:sym typeface="Hubot Sans"/>
              </a:rPr>
              <a:t>and </a:t>
            </a:r>
            <a:r>
              <a:rPr lang="en-US" sz="3000" u="sng">
                <a:solidFill>
                  <a:srgbClr val="0C0D0F"/>
                </a:solidFill>
                <a:latin typeface="Hubot Sans"/>
                <a:ea typeface="Hubot Sans"/>
                <a:cs typeface="Hubot Sans"/>
                <a:sym typeface="Hubot Sans"/>
              </a:rPr>
              <a:t>buttons </a:t>
            </a:r>
            <a:r>
              <a:rPr lang="en-US" sz="3000">
                <a:solidFill>
                  <a:srgbClr val="0C0D0F"/>
                </a:solidFill>
                <a:latin typeface="Hubot Sans"/>
                <a:ea typeface="Hubot Sans"/>
                <a:cs typeface="Hubot Sans"/>
                <a:sym typeface="Hubot Sans"/>
              </a:rPr>
              <a:t>to the astronaut.</a:t>
            </a:r>
            <a:endParaRPr b="1" sz="3000" u="sng">
              <a:solidFill>
                <a:srgbClr val="0C0D0F"/>
              </a:solidFill>
              <a:latin typeface="Hubot Sans"/>
              <a:ea typeface="Hubot Sans"/>
              <a:cs typeface="Hubot Sans"/>
              <a:sym typeface="Hubot Sans"/>
            </a:endParaRPr>
          </a:p>
          <a:p>
            <a:pPr indent="0" lvl="0" marL="0" marR="0" rtl="0" algn="l">
              <a:lnSpc>
                <a:spcPct val="123404"/>
              </a:lnSpc>
              <a:spcBef>
                <a:spcPts val="0"/>
              </a:spcBef>
              <a:spcAft>
                <a:spcPts val="0"/>
              </a:spcAft>
              <a:buClr>
                <a:srgbClr val="0C0D0F"/>
              </a:buClr>
              <a:buSzPts val="4390"/>
              <a:buFont typeface="Hubot Sans"/>
              <a:buNone/>
            </a:pPr>
            <a:r>
              <a:rPr lang="en-US" sz="3000">
                <a:solidFill>
                  <a:srgbClr val="0C0D0F"/>
                </a:solidFill>
                <a:latin typeface="Hubot Sans"/>
                <a:ea typeface="Hubot Sans"/>
                <a:cs typeface="Hubot Sans"/>
                <a:sym typeface="Hubot Sans"/>
              </a:rPr>
              <a:t>Make the camera follow the astronaut when they move — so it looks like you are moving through space!</a:t>
            </a:r>
            <a:endParaRPr sz="3000">
              <a:solidFill>
                <a:srgbClr val="0C0D0F"/>
              </a:solidFill>
              <a:latin typeface="Hubot Sans"/>
              <a:ea typeface="Hubot Sans"/>
              <a:cs typeface="Hubot Sans"/>
              <a:sym typeface="Hubot Sans"/>
            </a:endParaRPr>
          </a:p>
          <a:p>
            <a:pPr indent="0" lvl="0" marL="0" marR="0" rtl="0" algn="l">
              <a:lnSpc>
                <a:spcPct val="123404"/>
              </a:lnSpc>
              <a:spcBef>
                <a:spcPts val="0"/>
              </a:spcBef>
              <a:spcAft>
                <a:spcPts val="0"/>
              </a:spcAft>
              <a:buClr>
                <a:srgbClr val="0C0D0F"/>
              </a:buClr>
              <a:buSzPts val="4390"/>
              <a:buFont typeface="Hubot Sans"/>
              <a:buNone/>
            </a:pPr>
            <a:r>
              <a:t/>
            </a:r>
            <a:endParaRPr b="1" sz="3000">
              <a:solidFill>
                <a:srgbClr val="0C0D0F"/>
              </a:solidFill>
              <a:latin typeface="Hubot Sans"/>
              <a:ea typeface="Hubot Sans"/>
              <a:cs typeface="Hubot Sans"/>
              <a:sym typeface="Hubot Sans"/>
            </a:endParaRPr>
          </a:p>
          <a:p>
            <a:pPr indent="0" lvl="0" marL="0" marR="0" rtl="0" algn="l">
              <a:lnSpc>
                <a:spcPct val="123404"/>
              </a:lnSpc>
              <a:spcBef>
                <a:spcPts val="0"/>
              </a:spcBef>
              <a:spcAft>
                <a:spcPts val="0"/>
              </a:spcAft>
              <a:buClr>
                <a:srgbClr val="0C0D0F"/>
              </a:buClr>
              <a:buSzPts val="4390"/>
              <a:buFont typeface="Hubot Sans"/>
              <a:buNone/>
            </a:pPr>
            <a:r>
              <a:rPr b="1" lang="en-US" sz="3000" u="sng">
                <a:solidFill>
                  <a:srgbClr val="0C0D0F"/>
                </a:solidFill>
                <a:latin typeface="Hubot Sans"/>
                <a:ea typeface="Hubot Sans"/>
                <a:cs typeface="Hubot Sans"/>
                <a:sym typeface="Hubot Sans"/>
              </a:rPr>
              <a:t>Success Goal:</a:t>
            </a:r>
            <a:endParaRPr b="1" sz="3000" u="sng">
              <a:solidFill>
                <a:srgbClr val="0C0D0F"/>
              </a:solidFill>
              <a:latin typeface="Hubot Sans"/>
              <a:ea typeface="Hubot Sans"/>
              <a:cs typeface="Hubot Sans"/>
              <a:sym typeface="Hubot Sans"/>
            </a:endParaRPr>
          </a:p>
          <a:p>
            <a:pPr indent="0" lvl="0" marL="0" marR="0" rtl="0" algn="l">
              <a:lnSpc>
                <a:spcPct val="123404"/>
              </a:lnSpc>
              <a:spcBef>
                <a:spcPts val="0"/>
              </a:spcBef>
              <a:spcAft>
                <a:spcPts val="0"/>
              </a:spcAft>
              <a:buClr>
                <a:srgbClr val="0C0D0F"/>
              </a:buClr>
              <a:buSzPts val="4390"/>
              <a:buFont typeface="Hubot Sans"/>
              <a:buNone/>
            </a:pPr>
            <a:r>
              <a:rPr lang="en-US" sz="3000">
                <a:solidFill>
                  <a:srgbClr val="0C0D0F"/>
                </a:solidFill>
                <a:latin typeface="Hubot Sans"/>
                <a:ea typeface="Hubot Sans"/>
                <a:cs typeface="Hubot Sans"/>
                <a:sym typeface="Hubot Sans"/>
              </a:rPr>
              <a:t>Be able to match the right parts together (like camera, controls, and astronaut).</a:t>
            </a:r>
            <a:endParaRPr sz="3000">
              <a:solidFill>
                <a:srgbClr val="0C0D0F"/>
              </a:solidFill>
              <a:latin typeface="Hubot Sans"/>
              <a:ea typeface="Hubot Sans"/>
              <a:cs typeface="Hubot Sans"/>
              <a:sym typeface="Hubot Sans"/>
            </a:endParaRPr>
          </a:p>
          <a:p>
            <a:pPr indent="0" lvl="0" marL="0" marR="0" rtl="0" algn="l">
              <a:lnSpc>
                <a:spcPct val="123404"/>
              </a:lnSpc>
              <a:spcBef>
                <a:spcPts val="0"/>
              </a:spcBef>
              <a:spcAft>
                <a:spcPts val="0"/>
              </a:spcAft>
              <a:buClr>
                <a:srgbClr val="0C0D0F"/>
              </a:buClr>
              <a:buSzPts val="4390"/>
              <a:buFont typeface="Hubot Sans"/>
              <a:buNone/>
            </a:pPr>
            <a:r>
              <a:t/>
            </a:r>
            <a:endParaRPr sz="3000">
              <a:solidFill>
                <a:srgbClr val="0C0D0F"/>
              </a:solidFill>
              <a:latin typeface="Hubot Sans"/>
              <a:ea typeface="Hubot Sans"/>
              <a:cs typeface="Hubot Sans"/>
              <a:sym typeface="Hubot Sans"/>
            </a:endParaRPr>
          </a:p>
          <a:p>
            <a:pPr indent="0" lvl="0" marL="0" marR="0" rtl="0" algn="l">
              <a:lnSpc>
                <a:spcPct val="123404"/>
              </a:lnSpc>
              <a:spcBef>
                <a:spcPts val="0"/>
              </a:spcBef>
              <a:spcAft>
                <a:spcPts val="0"/>
              </a:spcAft>
              <a:buClr>
                <a:srgbClr val="0C0D0F"/>
              </a:buClr>
              <a:buSzPts val="4390"/>
              <a:buFont typeface="Hubot Sans"/>
              <a:buNone/>
            </a:pPr>
            <a:r>
              <a:rPr lang="en-US" sz="3000">
                <a:solidFill>
                  <a:srgbClr val="0C0D0F"/>
                </a:solidFill>
                <a:latin typeface="Hubot Sans"/>
                <a:ea typeface="Hubot Sans"/>
                <a:cs typeface="Hubot Sans"/>
                <a:sym typeface="Hubot Sans"/>
              </a:rPr>
              <a:t>Think about the perspective of the camera to the </a:t>
            </a:r>
            <a:r>
              <a:rPr lang="en-US" sz="3000">
                <a:solidFill>
                  <a:srgbClr val="0C0D0F"/>
                </a:solidFill>
                <a:latin typeface="Hubot Sans"/>
                <a:ea typeface="Hubot Sans"/>
                <a:cs typeface="Hubot Sans"/>
                <a:sym typeface="Hubot Sans"/>
              </a:rPr>
              <a:t>Astronaut</a:t>
            </a:r>
            <a:r>
              <a:rPr lang="en-US" sz="3000">
                <a:solidFill>
                  <a:srgbClr val="0C0D0F"/>
                </a:solidFill>
                <a:latin typeface="Hubot Sans"/>
                <a:ea typeface="Hubot Sans"/>
                <a:cs typeface="Hubot Sans"/>
                <a:sym typeface="Hubot Sans"/>
              </a:rPr>
              <a:t> as you move  </a:t>
            </a:r>
            <a:endParaRPr sz="3000">
              <a:solidFill>
                <a:srgbClr val="0C0D0F"/>
              </a:solidFill>
              <a:latin typeface="Hubot Sans"/>
              <a:ea typeface="Hubot Sans"/>
              <a:cs typeface="Hubot Sans"/>
              <a:sym typeface="Hubot Sans"/>
            </a:endParaRPr>
          </a:p>
        </p:txBody>
      </p:sp>
      <p:pic>
        <p:nvPicPr>
          <p:cNvPr id="159" name="Google Shape;159;p23" title="Screenshot 2025-09-04 at 09.01.46.png"/>
          <p:cNvPicPr preferRelativeResize="0"/>
          <p:nvPr/>
        </p:nvPicPr>
        <p:blipFill>
          <a:blip r:embed="rId3">
            <a:alphaModFix/>
          </a:blip>
          <a:stretch>
            <a:fillRect/>
          </a:stretch>
        </p:blipFill>
        <p:spPr>
          <a:xfrm>
            <a:off x="10536309" y="1526573"/>
            <a:ext cx="3720350" cy="4960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pic>
        <p:nvPicPr>
          <p:cNvPr id="165" name="Google Shape;165;p24" title="Screenshot 2025-09-04 at 09.01.09.png"/>
          <p:cNvPicPr preferRelativeResize="0"/>
          <p:nvPr/>
        </p:nvPicPr>
        <p:blipFill>
          <a:blip r:embed="rId3">
            <a:alphaModFix/>
          </a:blip>
          <a:stretch>
            <a:fillRect/>
          </a:stretch>
        </p:blipFill>
        <p:spPr>
          <a:xfrm>
            <a:off x="371150" y="1891800"/>
            <a:ext cx="9734550" cy="5159299"/>
          </a:xfrm>
          <a:prstGeom prst="rect">
            <a:avLst/>
          </a:prstGeom>
          <a:noFill/>
          <a:ln>
            <a:noFill/>
          </a:ln>
        </p:spPr>
      </p:pic>
      <p:pic>
        <p:nvPicPr>
          <p:cNvPr id="166" name="Google Shape;166;p24" title="Screenshot 2025-09-04 at 09.01.46.png"/>
          <p:cNvPicPr preferRelativeResize="0"/>
          <p:nvPr/>
        </p:nvPicPr>
        <p:blipFill>
          <a:blip r:embed="rId4">
            <a:alphaModFix/>
          </a:blip>
          <a:stretch>
            <a:fillRect/>
          </a:stretch>
        </p:blipFill>
        <p:spPr>
          <a:xfrm>
            <a:off x="10398184" y="1621848"/>
            <a:ext cx="3720350" cy="4960450"/>
          </a:xfrm>
          <a:prstGeom prst="rect">
            <a:avLst/>
          </a:prstGeom>
          <a:noFill/>
          <a:ln>
            <a:noFill/>
          </a:ln>
        </p:spPr>
      </p:pic>
      <p:sp>
        <p:nvSpPr>
          <p:cNvPr id="167" name="Google Shape;167;p24"/>
          <p:cNvSpPr txBox="1"/>
          <p:nvPr/>
        </p:nvSpPr>
        <p:spPr>
          <a:xfrm>
            <a:off x="0" y="0"/>
            <a:ext cx="14630400" cy="1575000"/>
          </a:xfrm>
          <a:prstGeom prst="rect">
            <a:avLst/>
          </a:prstGeom>
          <a:noFill/>
          <a:ln>
            <a:noFill/>
          </a:ln>
        </p:spPr>
        <p:txBody>
          <a:bodyPr anchorCtr="0" anchor="t" bIns="91425" lIns="91425" spcFirstLastPara="1" rIns="91425" wrap="square" tIns="91425">
            <a:spAutoFit/>
          </a:bodyPr>
          <a:lstStyle/>
          <a:p>
            <a:pPr indent="0" lvl="0" marL="0" rtl="0" algn="l">
              <a:lnSpc>
                <a:spcPct val="125806"/>
              </a:lnSpc>
              <a:spcBef>
                <a:spcPts val="0"/>
              </a:spcBef>
              <a:spcAft>
                <a:spcPts val="0"/>
              </a:spcAft>
              <a:buNone/>
            </a:pPr>
            <a:r>
              <a:rPr b="1" lang="en-US" sz="4000">
                <a:solidFill>
                  <a:srgbClr val="0C0D0F"/>
                </a:solidFill>
                <a:latin typeface="Hubot Sans"/>
                <a:ea typeface="Hubot Sans"/>
                <a:cs typeface="Hubot Sans"/>
                <a:sym typeface="Hubot Sans"/>
              </a:rPr>
              <a:t>Attach your camera and buttons to the Astronaut to make it move with the camera </a:t>
            </a:r>
            <a:endParaRPr b="1" sz="4000">
              <a:solidFill>
                <a:srgbClr val="0C0D0F"/>
              </a:solidFill>
              <a:latin typeface="Hubot Sans"/>
              <a:ea typeface="Hubot Sans"/>
              <a:cs typeface="Hubot Sans"/>
              <a:sym typeface="Hubot Sans"/>
            </a:endParaRPr>
          </a:p>
        </p:txBody>
      </p:sp>
      <p:sp>
        <p:nvSpPr>
          <p:cNvPr id="168" name="Google Shape;168;p24"/>
          <p:cNvSpPr txBox="1"/>
          <p:nvPr/>
        </p:nvSpPr>
        <p:spPr>
          <a:xfrm>
            <a:off x="152400" y="7347349"/>
            <a:ext cx="13124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latin typeface="Calibri"/>
                <a:ea typeface="Calibri"/>
                <a:cs typeface="Calibri"/>
                <a:sym typeface="Calibri"/>
                <a:hlinkClick r:id="rId5"/>
              </a:rPr>
              <a:t>https://edu.delightex.com/FZR-NQM</a:t>
            </a:r>
            <a:endParaRPr sz="3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 name="Shape 173"/>
        <p:cNvGrpSpPr/>
        <p:nvPr/>
      </p:nvGrpSpPr>
      <p:grpSpPr>
        <a:xfrm>
          <a:off x="0" y="0"/>
          <a:ext cx="0" cy="0"/>
          <a:chOff x="0" y="0"/>
          <a:chExt cx="0" cy="0"/>
        </a:xfrm>
      </p:grpSpPr>
      <p:sp>
        <p:nvSpPr>
          <p:cNvPr id="174" name="Google Shape;174;p25"/>
          <p:cNvSpPr/>
          <p:nvPr/>
        </p:nvSpPr>
        <p:spPr>
          <a:xfrm>
            <a:off x="221950" y="154178"/>
            <a:ext cx="13981500" cy="1000500"/>
          </a:xfrm>
          <a:prstGeom prst="rect">
            <a:avLst/>
          </a:prstGeom>
          <a:noFill/>
          <a:ln>
            <a:noFill/>
          </a:ln>
        </p:spPr>
        <p:txBody>
          <a:bodyPr anchorCtr="0" anchor="t" bIns="0" lIns="0" spcFirstLastPara="1" rIns="0" wrap="square" tIns="0">
            <a:noAutofit/>
          </a:bodyPr>
          <a:lstStyle/>
          <a:p>
            <a:pPr indent="0" lvl="0" marL="0" marR="0" rtl="0" algn="l">
              <a:lnSpc>
                <a:spcPct val="123404"/>
              </a:lnSpc>
              <a:spcBef>
                <a:spcPts val="0"/>
              </a:spcBef>
              <a:spcAft>
                <a:spcPts val="0"/>
              </a:spcAft>
              <a:buClr>
                <a:srgbClr val="0C0D0F"/>
              </a:buClr>
              <a:buSzPts val="4390"/>
              <a:buFont typeface="Hubot Sans"/>
              <a:buNone/>
            </a:pPr>
            <a:r>
              <a:rPr b="1" i="0" lang="en-US" sz="4390" u="none" cap="none" strike="noStrike">
                <a:solidFill>
                  <a:srgbClr val="0C0D0F"/>
                </a:solidFill>
                <a:latin typeface="Hubot Sans"/>
                <a:ea typeface="Hubot Sans"/>
                <a:cs typeface="Hubot Sans"/>
                <a:sym typeface="Hubot Sans"/>
              </a:rPr>
              <a:t>Different </a:t>
            </a:r>
            <a:r>
              <a:rPr b="1" lang="en-US" sz="4390">
                <a:solidFill>
                  <a:srgbClr val="0C0D0F"/>
                </a:solidFill>
                <a:latin typeface="Hubot Sans"/>
                <a:ea typeface="Hubot Sans"/>
                <a:cs typeface="Hubot Sans"/>
                <a:sym typeface="Hubot Sans"/>
              </a:rPr>
              <a:t>Velocities &amp; </a:t>
            </a:r>
            <a:r>
              <a:rPr b="1" i="0" lang="en-US" sz="4390" u="none" cap="none" strike="noStrike">
                <a:solidFill>
                  <a:srgbClr val="0C0D0F"/>
                </a:solidFill>
                <a:latin typeface="Hubot Sans"/>
                <a:ea typeface="Hubot Sans"/>
                <a:cs typeface="Hubot Sans"/>
                <a:sym typeface="Hubot Sans"/>
              </a:rPr>
              <a:t> Frict</a:t>
            </a:r>
            <a:r>
              <a:rPr b="1" lang="en-US" sz="4390">
                <a:solidFill>
                  <a:srgbClr val="0C0D0F"/>
                </a:solidFill>
                <a:latin typeface="Hubot Sans"/>
                <a:ea typeface="Hubot Sans"/>
                <a:cs typeface="Hubot Sans"/>
                <a:sym typeface="Hubot Sans"/>
              </a:rPr>
              <a:t>ion </a:t>
            </a:r>
            <a:endParaRPr b="1" sz="4390">
              <a:solidFill>
                <a:srgbClr val="0C0D0F"/>
              </a:solidFill>
              <a:latin typeface="Hubot Sans"/>
              <a:ea typeface="Hubot Sans"/>
              <a:cs typeface="Hubot Sans"/>
              <a:sym typeface="Hubot Sans"/>
            </a:endParaRPr>
          </a:p>
          <a:p>
            <a:pPr indent="0" lvl="0" marL="0" marR="0" rtl="0" algn="l">
              <a:lnSpc>
                <a:spcPct val="123404"/>
              </a:lnSpc>
              <a:spcBef>
                <a:spcPts val="0"/>
              </a:spcBef>
              <a:spcAft>
                <a:spcPts val="0"/>
              </a:spcAft>
              <a:buClr>
                <a:srgbClr val="0C0D0F"/>
              </a:buClr>
              <a:buSzPts val="4390"/>
              <a:buFont typeface="Hubot Sans"/>
              <a:buNone/>
            </a:pPr>
            <a:r>
              <a:t/>
            </a:r>
            <a:endParaRPr b="1" sz="4390">
              <a:solidFill>
                <a:srgbClr val="0C0D0F"/>
              </a:solidFill>
              <a:latin typeface="Hubot Sans"/>
              <a:ea typeface="Hubot Sans"/>
              <a:cs typeface="Hubot Sans"/>
              <a:sym typeface="Hubot Sans"/>
            </a:endParaRPr>
          </a:p>
          <a:p>
            <a:pPr indent="0" lvl="0" marL="0" rtl="0" algn="l">
              <a:lnSpc>
                <a:spcPct val="123404"/>
              </a:lnSpc>
              <a:spcBef>
                <a:spcPts val="0"/>
              </a:spcBef>
              <a:spcAft>
                <a:spcPts val="0"/>
              </a:spcAft>
              <a:buClr>
                <a:srgbClr val="0C0D0F"/>
              </a:buClr>
              <a:buSzPts val="4390"/>
              <a:buFont typeface="Hubot Sans"/>
              <a:buNone/>
            </a:pPr>
            <a:r>
              <a:t/>
            </a:r>
            <a:endParaRPr b="1" sz="4390">
              <a:solidFill>
                <a:srgbClr val="0C0D0F"/>
              </a:solidFill>
              <a:latin typeface="Hubot Sans"/>
              <a:ea typeface="Hubot Sans"/>
              <a:cs typeface="Hubot Sans"/>
              <a:sym typeface="Hubot Sans"/>
            </a:endParaRPr>
          </a:p>
          <a:p>
            <a:pPr indent="0" lvl="0" marL="0" rtl="0" algn="l">
              <a:lnSpc>
                <a:spcPct val="123404"/>
              </a:lnSpc>
              <a:spcBef>
                <a:spcPts val="0"/>
              </a:spcBef>
              <a:spcAft>
                <a:spcPts val="0"/>
              </a:spcAft>
              <a:buClr>
                <a:srgbClr val="0C0D0F"/>
              </a:buClr>
              <a:buSzPts val="4390"/>
              <a:buFont typeface="Hubot Sans"/>
              <a:buNone/>
            </a:pPr>
            <a:r>
              <a:t/>
            </a:r>
            <a:endParaRPr b="1" sz="4390">
              <a:solidFill>
                <a:srgbClr val="0C0D0F"/>
              </a:solidFill>
              <a:latin typeface="Hubot Sans"/>
              <a:ea typeface="Hubot Sans"/>
              <a:cs typeface="Hubot Sans"/>
              <a:sym typeface="Hubot Sans"/>
            </a:endParaRPr>
          </a:p>
          <a:p>
            <a:pPr indent="0" lvl="0" marL="0" marR="0" rtl="0" algn="l">
              <a:lnSpc>
                <a:spcPct val="123404"/>
              </a:lnSpc>
              <a:spcBef>
                <a:spcPts val="0"/>
              </a:spcBef>
              <a:spcAft>
                <a:spcPts val="0"/>
              </a:spcAft>
              <a:buClr>
                <a:srgbClr val="0C0D0F"/>
              </a:buClr>
              <a:buSzPts val="4390"/>
              <a:buFont typeface="Hubot Sans"/>
              <a:buNone/>
            </a:pPr>
            <a:r>
              <a:t/>
            </a:r>
            <a:endParaRPr b="1" sz="4390">
              <a:solidFill>
                <a:srgbClr val="0C0D0F"/>
              </a:solidFill>
              <a:latin typeface="Hubot Sans"/>
              <a:ea typeface="Hubot Sans"/>
              <a:cs typeface="Hubot Sans"/>
              <a:sym typeface="Hubot Sans"/>
            </a:endParaRPr>
          </a:p>
        </p:txBody>
      </p:sp>
      <p:sp>
        <p:nvSpPr>
          <p:cNvPr id="175" name="Google Shape;175;p25"/>
          <p:cNvSpPr txBox="1"/>
          <p:nvPr/>
        </p:nvSpPr>
        <p:spPr>
          <a:xfrm>
            <a:off x="0" y="1590289"/>
            <a:ext cx="14630400" cy="2917200"/>
          </a:xfrm>
          <a:prstGeom prst="rect">
            <a:avLst/>
          </a:prstGeom>
          <a:noFill/>
          <a:ln>
            <a:noFill/>
          </a:ln>
        </p:spPr>
        <p:txBody>
          <a:bodyPr anchorCtr="0" anchor="t" bIns="91425" lIns="91425" spcFirstLastPara="1" rIns="91425" wrap="square" tIns="91425">
            <a:spAutoFit/>
          </a:bodyPr>
          <a:lstStyle/>
          <a:p>
            <a:pPr indent="0" lvl="0" marL="0" rtl="0" algn="l">
              <a:lnSpc>
                <a:spcPct val="123404"/>
              </a:lnSpc>
              <a:spcBef>
                <a:spcPts val="0"/>
              </a:spcBef>
              <a:spcAft>
                <a:spcPts val="0"/>
              </a:spcAft>
              <a:buNone/>
            </a:pPr>
            <a:r>
              <a:rPr lang="en-US" sz="2990">
                <a:solidFill>
                  <a:srgbClr val="0C0D0F"/>
                </a:solidFill>
                <a:latin typeface="Hubot Sans"/>
                <a:ea typeface="Hubot Sans"/>
                <a:cs typeface="Hubot Sans"/>
                <a:sym typeface="Hubot Sans"/>
              </a:rPr>
              <a:t>Add obstacles for your astronaut to move around.</a:t>
            </a:r>
            <a:endParaRPr sz="2990">
              <a:solidFill>
                <a:srgbClr val="0C0D0F"/>
              </a:solidFill>
              <a:latin typeface="Hubot Sans"/>
              <a:ea typeface="Hubot Sans"/>
              <a:cs typeface="Hubot Sans"/>
              <a:sym typeface="Hubot Sans"/>
            </a:endParaRPr>
          </a:p>
          <a:p>
            <a:pPr indent="0" lvl="0" marL="0" rtl="0" algn="l">
              <a:lnSpc>
                <a:spcPct val="123404"/>
              </a:lnSpc>
              <a:spcBef>
                <a:spcPts val="0"/>
              </a:spcBef>
              <a:spcAft>
                <a:spcPts val="0"/>
              </a:spcAft>
              <a:buNone/>
            </a:pPr>
            <a:r>
              <a:t/>
            </a:r>
            <a:endParaRPr sz="2990">
              <a:solidFill>
                <a:srgbClr val="0C0D0F"/>
              </a:solidFill>
              <a:latin typeface="Hubot Sans"/>
              <a:ea typeface="Hubot Sans"/>
              <a:cs typeface="Hubot Sans"/>
              <a:sym typeface="Hubot Sans"/>
            </a:endParaRPr>
          </a:p>
          <a:p>
            <a:pPr indent="0" lvl="0" marL="0" rtl="0" algn="l">
              <a:lnSpc>
                <a:spcPct val="123404"/>
              </a:lnSpc>
              <a:spcBef>
                <a:spcPts val="0"/>
              </a:spcBef>
              <a:spcAft>
                <a:spcPts val="0"/>
              </a:spcAft>
              <a:buNone/>
            </a:pPr>
            <a:r>
              <a:rPr lang="en-US" sz="2990">
                <a:solidFill>
                  <a:srgbClr val="0C0D0F"/>
                </a:solidFill>
                <a:latin typeface="Hubot Sans"/>
                <a:ea typeface="Hubot Sans"/>
                <a:cs typeface="Hubot Sans"/>
                <a:sym typeface="Hubot Sans"/>
              </a:rPr>
              <a:t>Change how slippery or bouncy the surfaces are.</a:t>
            </a:r>
            <a:endParaRPr sz="2990">
              <a:solidFill>
                <a:srgbClr val="0C0D0F"/>
              </a:solidFill>
              <a:latin typeface="Hubot Sans"/>
              <a:ea typeface="Hubot Sans"/>
              <a:cs typeface="Hubot Sans"/>
              <a:sym typeface="Hubot Sans"/>
            </a:endParaRPr>
          </a:p>
          <a:p>
            <a:pPr indent="0" lvl="0" marL="0" rtl="0" algn="l">
              <a:lnSpc>
                <a:spcPct val="123404"/>
              </a:lnSpc>
              <a:spcBef>
                <a:spcPts val="0"/>
              </a:spcBef>
              <a:spcAft>
                <a:spcPts val="0"/>
              </a:spcAft>
              <a:buNone/>
            </a:pPr>
            <a:r>
              <a:t/>
            </a:r>
            <a:endParaRPr sz="2990">
              <a:solidFill>
                <a:srgbClr val="0C0D0F"/>
              </a:solidFill>
              <a:latin typeface="Hubot Sans"/>
              <a:ea typeface="Hubot Sans"/>
              <a:cs typeface="Hubot Sans"/>
              <a:sym typeface="Hubot Sans"/>
            </a:endParaRPr>
          </a:p>
          <a:p>
            <a:pPr indent="0" lvl="0" marL="0" rtl="0" algn="l">
              <a:lnSpc>
                <a:spcPct val="123404"/>
              </a:lnSpc>
              <a:spcBef>
                <a:spcPts val="0"/>
              </a:spcBef>
              <a:spcAft>
                <a:spcPts val="0"/>
              </a:spcAft>
              <a:buNone/>
            </a:pPr>
            <a:r>
              <a:rPr lang="en-US" sz="2990">
                <a:solidFill>
                  <a:srgbClr val="0C0D0F"/>
                </a:solidFill>
                <a:latin typeface="Hubot Sans"/>
                <a:ea typeface="Hubot Sans"/>
                <a:cs typeface="Hubot Sans"/>
                <a:sym typeface="Hubot Sans"/>
              </a:rPr>
              <a:t>Change how fast your astronaut moves.</a:t>
            </a:r>
            <a:endParaRPr sz="100"/>
          </a:p>
        </p:txBody>
      </p:sp>
      <p:sp>
        <p:nvSpPr>
          <p:cNvPr id="176" name="Google Shape;176;p25"/>
          <p:cNvSpPr txBox="1"/>
          <p:nvPr/>
        </p:nvSpPr>
        <p:spPr>
          <a:xfrm>
            <a:off x="304800" y="5352225"/>
            <a:ext cx="8080500" cy="1326900"/>
          </a:xfrm>
          <a:prstGeom prst="rect">
            <a:avLst/>
          </a:prstGeom>
          <a:noFill/>
          <a:ln>
            <a:noFill/>
          </a:ln>
        </p:spPr>
        <p:txBody>
          <a:bodyPr anchorCtr="0" anchor="t" bIns="91425" lIns="91425" spcFirstLastPara="1" rIns="91425" wrap="square" tIns="91425">
            <a:spAutoFit/>
          </a:bodyPr>
          <a:lstStyle/>
          <a:p>
            <a:pPr indent="0" lvl="0" marL="0" rtl="0" algn="l">
              <a:lnSpc>
                <a:spcPct val="123404"/>
              </a:lnSpc>
              <a:spcBef>
                <a:spcPts val="0"/>
              </a:spcBef>
              <a:spcAft>
                <a:spcPts val="0"/>
              </a:spcAft>
              <a:buNone/>
            </a:pPr>
            <a:r>
              <a:rPr b="1" lang="en-US" sz="3590" u="sng">
                <a:solidFill>
                  <a:srgbClr val="0C0D0F"/>
                </a:solidFill>
                <a:latin typeface="Hubot Sans"/>
                <a:ea typeface="Hubot Sans"/>
                <a:cs typeface="Hubot Sans"/>
                <a:sym typeface="Hubot Sans"/>
              </a:rPr>
              <a:t>Success Goal:</a:t>
            </a:r>
            <a:endParaRPr b="1" sz="3590" u="sng">
              <a:solidFill>
                <a:srgbClr val="0C0D0F"/>
              </a:solidFill>
              <a:latin typeface="Hubot Sans"/>
              <a:ea typeface="Hubot Sans"/>
              <a:cs typeface="Hubot Sans"/>
              <a:sym typeface="Hubot Sans"/>
            </a:endParaRPr>
          </a:p>
          <a:p>
            <a:pPr indent="0" lvl="0" marL="0" rtl="0" algn="l">
              <a:lnSpc>
                <a:spcPct val="123404"/>
              </a:lnSpc>
              <a:spcBef>
                <a:spcPts val="0"/>
              </a:spcBef>
              <a:spcAft>
                <a:spcPts val="0"/>
              </a:spcAft>
              <a:buNone/>
            </a:pPr>
            <a:r>
              <a:rPr lang="en-US" sz="2990">
                <a:solidFill>
                  <a:srgbClr val="0C0D0F"/>
                </a:solidFill>
                <a:latin typeface="Hubot Sans"/>
                <a:ea typeface="Hubot Sans"/>
                <a:cs typeface="Hubot Sans"/>
                <a:sym typeface="Hubot Sans"/>
              </a:rPr>
              <a:t>Make your astronaut easier to control!</a:t>
            </a:r>
            <a:endParaRPr sz="100"/>
          </a:p>
        </p:txBody>
      </p:sp>
      <p:pic>
        <p:nvPicPr>
          <p:cNvPr id="177" name="Google Shape;177;p25" title="Screenshot 2025-09-04 at 05.00.38.png"/>
          <p:cNvPicPr preferRelativeResize="0"/>
          <p:nvPr/>
        </p:nvPicPr>
        <p:blipFill>
          <a:blip r:embed="rId3">
            <a:alphaModFix/>
          </a:blip>
          <a:stretch>
            <a:fillRect/>
          </a:stretch>
        </p:blipFill>
        <p:spPr>
          <a:xfrm>
            <a:off x="9607565" y="748435"/>
            <a:ext cx="3097174" cy="50895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txBox="1"/>
          <p:nvPr/>
        </p:nvSpPr>
        <p:spPr>
          <a:xfrm>
            <a:off x="0" y="0"/>
            <a:ext cx="8736300" cy="531000"/>
          </a:xfrm>
          <a:prstGeom prst="rect">
            <a:avLst/>
          </a:prstGeom>
          <a:noFill/>
          <a:ln>
            <a:noFill/>
          </a:ln>
        </p:spPr>
        <p:txBody>
          <a:bodyPr anchorCtr="0" anchor="t" bIns="91425" lIns="91425" spcFirstLastPara="1" rIns="91425" wrap="square" tIns="91425">
            <a:spAutoFit/>
          </a:bodyPr>
          <a:lstStyle/>
          <a:p>
            <a:pPr indent="0" lvl="0" marL="0" rtl="0" algn="l">
              <a:lnSpc>
                <a:spcPct val="125352"/>
              </a:lnSpc>
              <a:spcBef>
                <a:spcPts val="0"/>
              </a:spcBef>
              <a:spcAft>
                <a:spcPts val="0"/>
              </a:spcAft>
              <a:buNone/>
            </a:pPr>
            <a:r>
              <a:rPr b="1" lang="en-US" sz="2250">
                <a:solidFill>
                  <a:srgbClr val="0C0D0F"/>
                </a:solidFill>
                <a:latin typeface="Hubot Sans"/>
                <a:ea typeface="Hubot Sans"/>
                <a:cs typeface="Hubot Sans"/>
                <a:sym typeface="Hubot Sans"/>
              </a:rPr>
              <a:t>🛰️ Plenary: What Did We Learn Today?</a:t>
            </a:r>
            <a:endParaRPr/>
          </a:p>
        </p:txBody>
      </p:sp>
      <p:sp>
        <p:nvSpPr>
          <p:cNvPr id="184" name="Google Shape;184;p26"/>
          <p:cNvSpPr txBox="1"/>
          <p:nvPr/>
        </p:nvSpPr>
        <p:spPr>
          <a:xfrm>
            <a:off x="228600" y="685800"/>
            <a:ext cx="13779300" cy="1702500"/>
          </a:xfrm>
          <a:prstGeom prst="rect">
            <a:avLst/>
          </a:prstGeom>
          <a:noFill/>
          <a:ln>
            <a:noFill/>
          </a:ln>
        </p:spPr>
        <p:txBody>
          <a:bodyPr anchorCtr="0" anchor="t" bIns="91425" lIns="91425" spcFirstLastPara="1" rIns="91425" wrap="square" tIns="91425">
            <a:spAutoFit/>
          </a:bodyPr>
          <a:lstStyle/>
          <a:p>
            <a:pPr indent="0" lvl="0" marL="0" rtl="0" algn="l">
              <a:lnSpc>
                <a:spcPct val="125352"/>
              </a:lnSpc>
              <a:spcBef>
                <a:spcPts val="0"/>
              </a:spcBef>
              <a:spcAft>
                <a:spcPts val="0"/>
              </a:spcAft>
              <a:buNone/>
            </a:pPr>
            <a:r>
              <a:t/>
            </a:r>
            <a:endParaRPr b="1" sz="2250">
              <a:solidFill>
                <a:srgbClr val="0C0D0F"/>
              </a:solidFill>
              <a:latin typeface="Hubot Sans"/>
              <a:ea typeface="Hubot Sans"/>
              <a:cs typeface="Hubot Sans"/>
              <a:sym typeface="Hubot Sans"/>
            </a:endParaRPr>
          </a:p>
          <a:p>
            <a:pPr indent="0" lvl="0" marL="0" rtl="0" algn="l">
              <a:lnSpc>
                <a:spcPct val="125352"/>
              </a:lnSpc>
              <a:spcBef>
                <a:spcPts val="0"/>
              </a:spcBef>
              <a:spcAft>
                <a:spcPts val="0"/>
              </a:spcAft>
              <a:buNone/>
            </a:pPr>
            <a:r>
              <a:rPr b="1" lang="en-US" sz="2250">
                <a:solidFill>
                  <a:srgbClr val="0C0D0F"/>
                </a:solidFill>
                <a:latin typeface="Hubot Sans"/>
                <a:ea typeface="Hubot Sans"/>
                <a:cs typeface="Hubot Sans"/>
                <a:sym typeface="Hubot Sans"/>
              </a:rPr>
              <a:t>✅ Key Learning:</a:t>
            </a:r>
            <a:endParaRPr b="1" sz="2250">
              <a:solidFill>
                <a:srgbClr val="0C0D0F"/>
              </a:solidFill>
              <a:latin typeface="Hubot Sans"/>
              <a:ea typeface="Hubot Sans"/>
              <a:cs typeface="Hubot Sans"/>
              <a:sym typeface="Hubot Sans"/>
            </a:endParaRPr>
          </a:p>
          <a:p>
            <a:pPr indent="0" lvl="0" marL="0" rtl="0" algn="l">
              <a:lnSpc>
                <a:spcPct val="125352"/>
              </a:lnSpc>
              <a:spcBef>
                <a:spcPts val="0"/>
              </a:spcBef>
              <a:spcAft>
                <a:spcPts val="0"/>
              </a:spcAft>
              <a:buNone/>
            </a:pPr>
            <a:r>
              <a:t/>
            </a:r>
            <a:endParaRPr b="1" sz="2250">
              <a:solidFill>
                <a:srgbClr val="0C0D0F"/>
              </a:solidFill>
              <a:latin typeface="Hubot Sans"/>
              <a:ea typeface="Hubot Sans"/>
              <a:cs typeface="Hubot Sans"/>
              <a:sym typeface="Hubot Sans"/>
            </a:endParaRPr>
          </a:p>
          <a:p>
            <a:pPr indent="0" lvl="0" marL="0" rtl="0" algn="l">
              <a:lnSpc>
                <a:spcPct val="125352"/>
              </a:lnSpc>
              <a:spcBef>
                <a:spcPts val="0"/>
              </a:spcBef>
              <a:spcAft>
                <a:spcPts val="0"/>
              </a:spcAft>
              <a:buNone/>
            </a:pPr>
            <a:r>
              <a:t/>
            </a:r>
            <a:endParaRPr/>
          </a:p>
        </p:txBody>
      </p:sp>
      <p:sp>
        <p:nvSpPr>
          <p:cNvPr id="185" name="Google Shape;185;p26"/>
          <p:cNvSpPr txBox="1"/>
          <p:nvPr/>
        </p:nvSpPr>
        <p:spPr>
          <a:xfrm>
            <a:off x="457200" y="3462400"/>
            <a:ext cx="11080200" cy="1557600"/>
          </a:xfrm>
          <a:prstGeom prst="rect">
            <a:avLst/>
          </a:prstGeom>
          <a:noFill/>
          <a:ln>
            <a:noFill/>
          </a:ln>
        </p:spPr>
        <p:txBody>
          <a:bodyPr anchorCtr="0" anchor="t" bIns="101775" lIns="101775" spcFirstLastPara="1" rIns="101775" wrap="square" tIns="101775">
            <a:spAutoFit/>
          </a:bodyPr>
          <a:lstStyle/>
          <a:p>
            <a:pPr indent="0" lvl="0" marL="0" rtl="0" algn="l">
              <a:lnSpc>
                <a:spcPct val="125352"/>
              </a:lnSpc>
              <a:spcBef>
                <a:spcPts val="0"/>
              </a:spcBef>
              <a:spcAft>
                <a:spcPts val="0"/>
              </a:spcAft>
              <a:buNone/>
            </a:pPr>
            <a:r>
              <a:rPr b="1" lang="en-US" sz="2504" u="sng">
                <a:solidFill>
                  <a:srgbClr val="0C0D0F"/>
                </a:solidFill>
                <a:latin typeface="Hubot Sans"/>
                <a:ea typeface="Hubot Sans"/>
                <a:cs typeface="Hubot Sans"/>
                <a:sym typeface="Hubot Sans"/>
              </a:rPr>
              <a:t>Physics/</a:t>
            </a:r>
            <a:r>
              <a:rPr b="1" lang="en-US" sz="2504" u="sng">
                <a:solidFill>
                  <a:srgbClr val="0C0D0F"/>
                </a:solidFill>
                <a:latin typeface="Hubot Sans"/>
                <a:ea typeface="Hubot Sans"/>
                <a:cs typeface="Hubot Sans"/>
                <a:sym typeface="Hubot Sans"/>
              </a:rPr>
              <a:t>Friction:</a:t>
            </a:r>
            <a:br>
              <a:rPr b="1" lang="en-US" sz="2504">
                <a:solidFill>
                  <a:srgbClr val="0C0D0F"/>
                </a:solidFill>
                <a:latin typeface="Hubot Sans"/>
                <a:ea typeface="Hubot Sans"/>
                <a:cs typeface="Hubot Sans"/>
                <a:sym typeface="Hubot Sans"/>
              </a:rPr>
            </a:br>
            <a:r>
              <a:rPr b="1" lang="en-US" sz="2504">
                <a:solidFill>
                  <a:srgbClr val="0C0D0F"/>
                </a:solidFill>
                <a:latin typeface="Hubot Sans"/>
                <a:ea typeface="Hubot Sans"/>
                <a:cs typeface="Hubot Sans"/>
                <a:sym typeface="Hubot Sans"/>
              </a:rPr>
              <a:t>We changed how the ground feels to help the astronaut move more easily.</a:t>
            </a:r>
            <a:endParaRPr b="1" sz="2504">
              <a:solidFill>
                <a:srgbClr val="0C0D0F"/>
              </a:solidFill>
              <a:latin typeface="Hubot Sans"/>
              <a:ea typeface="Hubot Sans"/>
              <a:cs typeface="Hubot Sans"/>
              <a:sym typeface="Hubot Sans"/>
            </a:endParaRPr>
          </a:p>
        </p:txBody>
      </p:sp>
      <p:sp>
        <p:nvSpPr>
          <p:cNvPr id="186" name="Google Shape;186;p26"/>
          <p:cNvSpPr txBox="1"/>
          <p:nvPr/>
        </p:nvSpPr>
        <p:spPr>
          <a:xfrm>
            <a:off x="465827" y="5519538"/>
            <a:ext cx="13948500" cy="1074300"/>
          </a:xfrm>
          <a:prstGeom prst="rect">
            <a:avLst/>
          </a:prstGeom>
          <a:noFill/>
          <a:ln>
            <a:noFill/>
          </a:ln>
        </p:spPr>
        <p:txBody>
          <a:bodyPr anchorCtr="0" anchor="t" bIns="101775" lIns="101775" spcFirstLastPara="1" rIns="101775" wrap="square" tIns="101775">
            <a:spAutoFit/>
          </a:bodyPr>
          <a:lstStyle/>
          <a:p>
            <a:pPr indent="0" lvl="0" marL="0" rtl="0" algn="l">
              <a:lnSpc>
                <a:spcPct val="125352"/>
              </a:lnSpc>
              <a:spcBef>
                <a:spcPts val="0"/>
              </a:spcBef>
              <a:spcAft>
                <a:spcPts val="0"/>
              </a:spcAft>
              <a:buNone/>
            </a:pPr>
            <a:r>
              <a:rPr b="1" lang="en-US" sz="2504" u="sng">
                <a:solidFill>
                  <a:srgbClr val="0C0D0F"/>
                </a:solidFill>
                <a:latin typeface="Hubot Sans"/>
                <a:ea typeface="Hubot Sans"/>
                <a:cs typeface="Hubot Sans"/>
                <a:sym typeface="Hubot Sans"/>
              </a:rPr>
              <a:t>Camera Positioning: </a:t>
            </a:r>
            <a:endParaRPr b="1" sz="2504" u="sng">
              <a:solidFill>
                <a:srgbClr val="0C0D0F"/>
              </a:solidFill>
              <a:latin typeface="Hubot Sans"/>
              <a:ea typeface="Hubot Sans"/>
              <a:cs typeface="Hubot Sans"/>
              <a:sym typeface="Hubot Sans"/>
            </a:endParaRPr>
          </a:p>
          <a:p>
            <a:pPr indent="0" lvl="0" marL="0" rtl="0" algn="l">
              <a:lnSpc>
                <a:spcPct val="125352"/>
              </a:lnSpc>
              <a:spcBef>
                <a:spcPts val="0"/>
              </a:spcBef>
              <a:spcAft>
                <a:spcPts val="0"/>
              </a:spcAft>
              <a:buNone/>
            </a:pPr>
            <a:r>
              <a:rPr b="1" lang="en-US" sz="2504">
                <a:solidFill>
                  <a:srgbClr val="0C0D0F"/>
                </a:solidFill>
                <a:latin typeface="Hubot Sans"/>
                <a:ea typeface="Hubot Sans"/>
                <a:cs typeface="Hubot Sans"/>
                <a:sym typeface="Hubot Sans"/>
              </a:rPr>
              <a:t>We made the camera follow the astronaut to feel like we’re moving through space.</a:t>
            </a:r>
            <a:endParaRPr b="1" sz="2504">
              <a:solidFill>
                <a:srgbClr val="0C0D0F"/>
              </a:solidFill>
              <a:latin typeface="Hubot Sans"/>
              <a:ea typeface="Hubot Sans"/>
              <a:cs typeface="Hubot Sans"/>
              <a:sym typeface="Hubot Sans"/>
            </a:endParaRPr>
          </a:p>
        </p:txBody>
      </p:sp>
      <p:sp>
        <p:nvSpPr>
          <p:cNvPr id="187" name="Google Shape;187;p26"/>
          <p:cNvSpPr txBox="1"/>
          <p:nvPr/>
        </p:nvSpPr>
        <p:spPr>
          <a:xfrm>
            <a:off x="401052" y="1847840"/>
            <a:ext cx="12384300" cy="1074300"/>
          </a:xfrm>
          <a:prstGeom prst="rect">
            <a:avLst/>
          </a:prstGeom>
          <a:noFill/>
          <a:ln>
            <a:noFill/>
          </a:ln>
        </p:spPr>
        <p:txBody>
          <a:bodyPr anchorCtr="0" anchor="t" bIns="101775" lIns="101775" spcFirstLastPara="1" rIns="101775" wrap="square" tIns="101775">
            <a:spAutoFit/>
          </a:bodyPr>
          <a:lstStyle/>
          <a:p>
            <a:pPr indent="0" lvl="0" marL="0" rtl="0" algn="l">
              <a:lnSpc>
                <a:spcPct val="125352"/>
              </a:lnSpc>
              <a:spcBef>
                <a:spcPts val="0"/>
              </a:spcBef>
              <a:spcAft>
                <a:spcPts val="0"/>
              </a:spcAft>
              <a:buNone/>
            </a:pPr>
            <a:r>
              <a:rPr b="1" lang="en-US" sz="2504" u="sng">
                <a:solidFill>
                  <a:srgbClr val="0C0D0F"/>
                </a:solidFill>
                <a:latin typeface="Hubot Sans"/>
                <a:ea typeface="Hubot Sans"/>
                <a:cs typeface="Hubot Sans"/>
                <a:sym typeface="Hubot Sans"/>
              </a:rPr>
              <a:t>Velocity: </a:t>
            </a:r>
            <a:endParaRPr b="1" sz="2504" u="sng">
              <a:solidFill>
                <a:srgbClr val="0C0D0F"/>
              </a:solidFill>
              <a:latin typeface="Hubot Sans"/>
              <a:ea typeface="Hubot Sans"/>
              <a:cs typeface="Hubot Sans"/>
              <a:sym typeface="Hubot Sans"/>
            </a:endParaRPr>
          </a:p>
          <a:p>
            <a:pPr indent="0" lvl="0" marL="0" rtl="0" algn="l">
              <a:lnSpc>
                <a:spcPct val="125352"/>
              </a:lnSpc>
              <a:spcBef>
                <a:spcPts val="0"/>
              </a:spcBef>
              <a:spcAft>
                <a:spcPts val="0"/>
              </a:spcAft>
              <a:buNone/>
            </a:pPr>
            <a:r>
              <a:rPr b="1" lang="en-US" sz="2504">
                <a:solidFill>
                  <a:srgbClr val="0C0D0F"/>
                </a:solidFill>
                <a:latin typeface="Hubot Sans"/>
                <a:ea typeface="Hubot Sans"/>
                <a:cs typeface="Hubot Sans"/>
                <a:sym typeface="Hubot Sans"/>
              </a:rPr>
              <a:t>We learned how changing speed and direction affects movement.</a:t>
            </a:r>
            <a:endParaRPr b="1" sz="2504">
              <a:solidFill>
                <a:srgbClr val="0C0D0F"/>
              </a:solidFill>
              <a:latin typeface="Hubot Sans"/>
              <a:ea typeface="Hubot Sans"/>
              <a:cs typeface="Hubot Sans"/>
              <a:sym typeface="Hubot Sans"/>
            </a:endParaRPr>
          </a:p>
        </p:txBody>
      </p:sp>
      <p:pic>
        <p:nvPicPr>
          <p:cNvPr descr="Female runner, feet closeup (provided by Getty Images)" id="188" name="Google Shape;188;p26"/>
          <p:cNvPicPr preferRelativeResize="0"/>
          <p:nvPr/>
        </p:nvPicPr>
        <p:blipFill>
          <a:blip r:embed="rId3">
            <a:alphaModFix/>
          </a:blip>
          <a:stretch>
            <a:fillRect/>
          </a:stretch>
        </p:blipFill>
        <p:spPr>
          <a:xfrm>
            <a:off x="11364262" y="604250"/>
            <a:ext cx="2265610" cy="1507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descr="preencoded.png" id="68" name="Google Shape;68;p14"/>
          <p:cNvPicPr preferRelativeResize="0"/>
          <p:nvPr/>
        </p:nvPicPr>
        <p:blipFill rotWithShape="1">
          <a:blip r:embed="rId3">
            <a:alphaModFix/>
          </a:blip>
          <a:srcRect b="0" l="0" r="0" t="26079"/>
          <a:stretch/>
        </p:blipFill>
        <p:spPr>
          <a:xfrm>
            <a:off x="0" y="-22622"/>
            <a:ext cx="14630400" cy="2095849"/>
          </a:xfrm>
          <a:prstGeom prst="rect">
            <a:avLst/>
          </a:prstGeom>
          <a:noFill/>
          <a:ln>
            <a:noFill/>
          </a:ln>
        </p:spPr>
      </p:pic>
      <p:sp>
        <p:nvSpPr>
          <p:cNvPr id="69" name="Google Shape;69;p14"/>
          <p:cNvSpPr/>
          <p:nvPr/>
        </p:nvSpPr>
        <p:spPr>
          <a:xfrm>
            <a:off x="260390" y="1310878"/>
            <a:ext cx="69900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C0D0F"/>
              </a:buClr>
              <a:buSzPts val="3550"/>
              <a:buFont typeface="Hubot Sans"/>
              <a:buNone/>
            </a:pPr>
            <a:r>
              <a:rPr b="1" i="0" lang="en-US" sz="3550" u="sng" cap="none" strike="noStrike">
                <a:solidFill>
                  <a:schemeClr val="lt1"/>
                </a:solidFill>
                <a:latin typeface="Hubot Sans"/>
                <a:ea typeface="Hubot Sans"/>
                <a:cs typeface="Hubot Sans"/>
                <a:sym typeface="Hubot Sans"/>
              </a:rPr>
              <a:t>Understanding </a:t>
            </a:r>
            <a:r>
              <a:rPr b="1" lang="en-US" sz="3550" u="sng">
                <a:solidFill>
                  <a:schemeClr val="lt1"/>
                </a:solidFill>
                <a:latin typeface="Hubot Sans"/>
                <a:ea typeface="Hubot Sans"/>
                <a:cs typeface="Hubot Sans"/>
                <a:sym typeface="Hubot Sans"/>
              </a:rPr>
              <a:t>Physics</a:t>
            </a:r>
            <a:endParaRPr b="0" i="0" sz="3550" u="sng" cap="none" strike="noStrike">
              <a:solidFill>
                <a:schemeClr val="lt1"/>
              </a:solidFill>
            </a:endParaRPr>
          </a:p>
        </p:txBody>
      </p:sp>
      <p:pic>
        <p:nvPicPr>
          <p:cNvPr id="70" name="Google Shape;70;p14" title="Screenshot 2025-09-03 at 16.01.27.png"/>
          <p:cNvPicPr preferRelativeResize="0"/>
          <p:nvPr/>
        </p:nvPicPr>
        <p:blipFill>
          <a:blip r:embed="rId4">
            <a:alphaModFix/>
          </a:blip>
          <a:stretch>
            <a:fillRect/>
          </a:stretch>
        </p:blipFill>
        <p:spPr>
          <a:xfrm>
            <a:off x="3123575" y="5508772"/>
            <a:ext cx="6990000" cy="2425118"/>
          </a:xfrm>
          <a:prstGeom prst="rect">
            <a:avLst/>
          </a:prstGeom>
          <a:noFill/>
          <a:ln>
            <a:noFill/>
          </a:ln>
        </p:spPr>
      </p:pic>
      <p:pic>
        <p:nvPicPr>
          <p:cNvPr descr="a cartoon illustration of an astronaut with a blue helmet (Provided by Tenor)" id="71" name="Google Shape;71;p14"/>
          <p:cNvPicPr preferRelativeResize="0"/>
          <p:nvPr/>
        </p:nvPicPr>
        <p:blipFill>
          <a:blip r:embed="rId5">
            <a:alphaModFix/>
          </a:blip>
          <a:stretch>
            <a:fillRect/>
          </a:stretch>
        </p:blipFill>
        <p:spPr>
          <a:xfrm>
            <a:off x="12337200" y="46100"/>
            <a:ext cx="2095850" cy="2095850"/>
          </a:xfrm>
          <a:prstGeom prst="rect">
            <a:avLst/>
          </a:prstGeom>
          <a:noFill/>
          <a:ln>
            <a:noFill/>
          </a:ln>
        </p:spPr>
      </p:pic>
      <p:sp>
        <p:nvSpPr>
          <p:cNvPr id="72" name="Google Shape;72;p14"/>
          <p:cNvSpPr txBox="1"/>
          <p:nvPr/>
        </p:nvSpPr>
        <p:spPr>
          <a:xfrm>
            <a:off x="8099800" y="2263375"/>
            <a:ext cx="6341400" cy="324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2500">
                <a:solidFill>
                  <a:schemeClr val="dk1"/>
                </a:solidFill>
              </a:rPr>
              <a:t>What is Velocity?</a:t>
            </a:r>
            <a:endParaRPr b="1" sz="2500">
              <a:solidFill>
                <a:schemeClr val="dk1"/>
              </a:solidFill>
            </a:endParaRPr>
          </a:p>
          <a:p>
            <a:pPr indent="0" lvl="0" marL="0" rtl="0" algn="l">
              <a:lnSpc>
                <a:spcPct val="115000"/>
              </a:lnSpc>
              <a:spcBef>
                <a:spcPts val="1200"/>
              </a:spcBef>
              <a:spcAft>
                <a:spcPts val="0"/>
              </a:spcAft>
              <a:buNone/>
            </a:pPr>
            <a:r>
              <a:rPr b="1" lang="en-US" sz="1900">
                <a:solidFill>
                  <a:schemeClr val="dk1"/>
                </a:solidFill>
              </a:rPr>
              <a:t>Velocity = How fast and which way something moves</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Think of it like a speedometer in a car - but it also knows if you're going forward or backward</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Higher numbers = faster movement</a:t>
            </a:r>
            <a:r>
              <a:rPr lang="en-US" sz="1900">
                <a:solidFill>
                  <a:schemeClr val="dk1"/>
                </a:solidFill>
              </a:rPr>
              <a:t> (velocity 5 is faster than velocity 1)</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Velocity 0 = stopped</a:t>
            </a:r>
            <a:r>
              <a:rPr lang="en-US" sz="1900">
                <a:solidFill>
                  <a:schemeClr val="dk1"/>
                </a:solidFill>
              </a:rPr>
              <a:t> (not moving at all)</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t/>
            </a:r>
            <a:endParaRPr sz="1900">
              <a:solidFill>
                <a:schemeClr val="dk1"/>
              </a:solidFill>
            </a:endParaRPr>
          </a:p>
        </p:txBody>
      </p:sp>
      <p:sp>
        <p:nvSpPr>
          <p:cNvPr id="73" name="Google Shape;73;p14"/>
          <p:cNvSpPr txBox="1"/>
          <p:nvPr/>
        </p:nvSpPr>
        <p:spPr>
          <a:xfrm>
            <a:off x="96600" y="2209800"/>
            <a:ext cx="7297200" cy="357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2200">
                <a:solidFill>
                  <a:schemeClr val="dk1"/>
                </a:solidFill>
              </a:rPr>
              <a:t>What is Gravity?</a:t>
            </a:r>
            <a:endParaRPr b="1" sz="2200">
              <a:solidFill>
                <a:schemeClr val="dk1"/>
              </a:solidFill>
            </a:endParaRPr>
          </a:p>
          <a:p>
            <a:pPr indent="0" lvl="0" marL="0" rtl="0" algn="l">
              <a:lnSpc>
                <a:spcPct val="115000"/>
              </a:lnSpc>
              <a:spcBef>
                <a:spcPts val="1200"/>
              </a:spcBef>
              <a:spcAft>
                <a:spcPts val="0"/>
              </a:spcAft>
              <a:buNone/>
            </a:pPr>
            <a:r>
              <a:rPr b="1" lang="en-US" sz="1600">
                <a:solidFill>
                  <a:schemeClr val="dk1"/>
                </a:solidFill>
              </a:rPr>
              <a:t>Gravity = The force that pulls things down</a:t>
            </a:r>
            <a:endParaRPr b="1" sz="1600">
              <a:solidFill>
                <a:schemeClr val="dk1"/>
              </a:solidFill>
            </a:endParaRPr>
          </a:p>
          <a:p>
            <a:pPr indent="0" lvl="0" marL="0" rtl="0" algn="l">
              <a:lnSpc>
                <a:spcPct val="115000"/>
              </a:lnSpc>
              <a:spcBef>
                <a:spcPts val="1200"/>
              </a:spcBef>
              <a:spcAft>
                <a:spcPts val="0"/>
              </a:spcAft>
              <a:buNone/>
            </a:pPr>
            <a:r>
              <a:rPr b="1" lang="en-US" sz="1600">
                <a:solidFill>
                  <a:schemeClr val="dk1"/>
                </a:solidFill>
              </a:rPr>
              <a:t>In our code:</a:t>
            </a:r>
            <a:r>
              <a:rPr lang="en-US" sz="1600">
                <a:solidFill>
                  <a:schemeClr val="dk1"/>
                </a:solidFill>
              </a:rPr>
              <a:t> </a:t>
            </a:r>
            <a:r>
              <a:rPr lang="en-US" sz="1600">
                <a:solidFill>
                  <a:srgbClr val="188038"/>
                </a:solidFill>
                <a:latin typeface="Roboto Mono"/>
                <a:ea typeface="Roboto Mono"/>
                <a:cs typeface="Roboto Mono"/>
                <a:sym typeface="Roboto Mono"/>
              </a:rPr>
              <a:t>set gravity pull to 0.5</a:t>
            </a:r>
            <a:endParaRPr sz="16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en-US" sz="1600">
                <a:solidFill>
                  <a:schemeClr val="dk1"/>
                </a:solidFill>
              </a:rPr>
              <a:t>What do the numbers mean?</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0</a:t>
            </a:r>
            <a:r>
              <a:rPr lang="en-US" sz="1600">
                <a:solidFill>
                  <a:schemeClr val="dk1"/>
                </a:solidFill>
              </a:rPr>
              <a:t> = No gravity (floating in space!)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0.5</a:t>
            </a:r>
            <a:r>
              <a:rPr lang="en-US" sz="1600">
                <a:solidFill>
                  <a:schemeClr val="dk1"/>
                </a:solidFill>
              </a:rPr>
              <a:t> = Weak gravity (slow, floaty like the moon) ← We use this!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1</a:t>
            </a:r>
            <a:r>
              <a:rPr lang="en-US" sz="1600">
                <a:solidFill>
                  <a:schemeClr val="dk1"/>
                </a:solidFill>
              </a:rPr>
              <a:t> = Normal gravity (like Earth)</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2+</a:t>
            </a:r>
            <a:r>
              <a:rPr lang="en-US" sz="1600">
                <a:solidFill>
                  <a:schemeClr val="dk1"/>
                </a:solidFill>
              </a:rPr>
              <a:t> = Strong gravity (falls fast)</a:t>
            </a:r>
            <a:endParaRPr sz="1600">
              <a:solidFill>
                <a:schemeClr val="dk1"/>
              </a:solidFill>
            </a:endParaRPr>
          </a:p>
          <a:p>
            <a:pPr indent="0" lvl="0" marL="0" rtl="0" algn="l">
              <a:lnSpc>
                <a:spcPct val="115000"/>
              </a:lnSpc>
              <a:spcBef>
                <a:spcPts val="1200"/>
              </a:spcBef>
              <a:spcAft>
                <a:spcPts val="1200"/>
              </a:spcAft>
              <a:buNone/>
            </a:pPr>
            <a:r>
              <a:t/>
            </a:r>
            <a:endParaRPr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descr="preencoded.png" id="79" name="Google Shape;79;p15"/>
          <p:cNvPicPr preferRelativeResize="0"/>
          <p:nvPr/>
        </p:nvPicPr>
        <p:blipFill rotWithShape="1">
          <a:blip r:embed="rId3">
            <a:alphaModFix/>
          </a:blip>
          <a:srcRect b="0" l="0" r="0" t="0"/>
          <a:stretch/>
        </p:blipFill>
        <p:spPr>
          <a:xfrm>
            <a:off x="0" y="0"/>
            <a:ext cx="14630400" cy="2835235"/>
          </a:xfrm>
          <a:prstGeom prst="rect">
            <a:avLst/>
          </a:prstGeom>
          <a:noFill/>
          <a:ln>
            <a:noFill/>
          </a:ln>
        </p:spPr>
      </p:pic>
      <p:pic>
        <p:nvPicPr>
          <p:cNvPr id="80" name="Google Shape;80;p15" title="Screenshot 2025-09-04 at 05.00.38.png"/>
          <p:cNvPicPr preferRelativeResize="0"/>
          <p:nvPr/>
        </p:nvPicPr>
        <p:blipFill>
          <a:blip r:embed="rId4">
            <a:alphaModFix/>
          </a:blip>
          <a:stretch>
            <a:fillRect/>
          </a:stretch>
        </p:blipFill>
        <p:spPr>
          <a:xfrm>
            <a:off x="11288990" y="2987635"/>
            <a:ext cx="3097174" cy="5089564"/>
          </a:xfrm>
          <a:prstGeom prst="rect">
            <a:avLst/>
          </a:prstGeom>
          <a:noFill/>
          <a:ln>
            <a:noFill/>
          </a:ln>
        </p:spPr>
      </p:pic>
      <p:sp>
        <p:nvSpPr>
          <p:cNvPr id="81" name="Google Shape;81;p15"/>
          <p:cNvSpPr txBox="1"/>
          <p:nvPr/>
        </p:nvSpPr>
        <p:spPr>
          <a:xfrm>
            <a:off x="3505200" y="3505200"/>
            <a:ext cx="3387000" cy="4568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400">
                <a:solidFill>
                  <a:schemeClr val="dk1"/>
                </a:solidFill>
              </a:rPr>
              <a:t>MASS (kg)</a:t>
            </a:r>
            <a:r>
              <a:rPr lang="en-US" sz="2400">
                <a:solidFill>
                  <a:schemeClr val="dk1"/>
                </a:solidFill>
              </a:rPr>
              <a:t> 🏋️</a:t>
            </a:r>
            <a:endParaRPr sz="2400">
              <a:solidFill>
                <a:schemeClr val="dk1"/>
              </a:solidFill>
            </a:endParaRPr>
          </a:p>
          <a:p>
            <a:pPr indent="-381000" lvl="0" marL="457200" rtl="0" algn="l">
              <a:lnSpc>
                <a:spcPct val="115000"/>
              </a:lnSpc>
              <a:spcBef>
                <a:spcPts val="1200"/>
              </a:spcBef>
              <a:spcAft>
                <a:spcPts val="0"/>
              </a:spcAft>
              <a:buClr>
                <a:schemeClr val="dk1"/>
              </a:buClr>
              <a:buSzPts val="2400"/>
              <a:buChar char="●"/>
            </a:pPr>
            <a:r>
              <a:rPr lang="en-US" sz="2400">
                <a:solidFill>
                  <a:schemeClr val="dk1"/>
                </a:solidFill>
              </a:rPr>
              <a:t>How </a:t>
            </a:r>
            <a:r>
              <a:rPr b="1" lang="en-US" sz="2400">
                <a:solidFill>
                  <a:schemeClr val="dk1"/>
                </a:solidFill>
              </a:rPr>
              <a:t>heavy</a:t>
            </a:r>
            <a:r>
              <a:rPr lang="en-US" sz="2400">
                <a:solidFill>
                  <a:schemeClr val="dk1"/>
                </a:solidFill>
              </a:rPr>
              <a:t> something is</a:t>
            </a:r>
            <a:endParaRPr sz="2400">
              <a:solidFill>
                <a:schemeClr val="dk1"/>
              </a:solidFill>
            </a:endParaRPr>
          </a:p>
          <a:p>
            <a:pPr indent="0" lvl="0" marL="457200" rtl="0" algn="l">
              <a:lnSpc>
                <a:spcPct val="115000"/>
              </a:lnSpc>
              <a:spcBef>
                <a:spcPts val="1200"/>
              </a:spcBef>
              <a:spcAft>
                <a:spcPts val="0"/>
              </a:spcAft>
              <a:buNone/>
            </a:pPr>
            <a:r>
              <a:t/>
            </a:r>
            <a:endParaRPr sz="2400">
              <a:solidFill>
                <a:schemeClr val="dk1"/>
              </a:solidFill>
            </a:endParaRPr>
          </a:p>
          <a:p>
            <a:pPr indent="0" lvl="0" marL="457200" rtl="0" algn="l">
              <a:lnSpc>
                <a:spcPct val="115000"/>
              </a:lnSpc>
              <a:spcBef>
                <a:spcPts val="1200"/>
              </a:spcBef>
              <a:spcAft>
                <a:spcPts val="0"/>
              </a:spcAft>
              <a:buNone/>
            </a:pPr>
            <a:r>
              <a:t/>
            </a:r>
            <a:endParaRPr i="1" sz="2400">
              <a:solidFill>
                <a:schemeClr val="dk1"/>
              </a:solidFill>
            </a:endParaRPr>
          </a:p>
          <a:p>
            <a:pPr indent="0" lvl="0" marL="457200" rtl="0" algn="l">
              <a:lnSpc>
                <a:spcPct val="115000"/>
              </a:lnSpc>
              <a:spcBef>
                <a:spcPts val="1200"/>
              </a:spcBef>
              <a:spcAft>
                <a:spcPts val="1200"/>
              </a:spcAft>
              <a:buNone/>
            </a:pPr>
            <a:r>
              <a:rPr i="1" lang="en-US" sz="2400">
                <a:solidFill>
                  <a:schemeClr val="dk1"/>
                </a:solidFill>
              </a:rPr>
              <a:t>The</a:t>
            </a:r>
            <a:r>
              <a:rPr i="1" lang="en-US" sz="2400">
                <a:solidFill>
                  <a:schemeClr val="dk1"/>
                </a:solidFill>
              </a:rPr>
              <a:t> astronaut woman at 220kg is quite heavy - like 3 adults on </a:t>
            </a:r>
            <a:r>
              <a:rPr b="1" i="1" lang="en-US" sz="2400" u="sng">
                <a:solidFill>
                  <a:schemeClr val="dk1"/>
                </a:solidFill>
              </a:rPr>
              <a:t>earth</a:t>
            </a:r>
            <a:endParaRPr b="1" i="1" sz="2400" u="sng">
              <a:solidFill>
                <a:schemeClr val="dk1"/>
              </a:solidFill>
            </a:endParaRPr>
          </a:p>
        </p:txBody>
      </p:sp>
      <p:sp>
        <p:nvSpPr>
          <p:cNvPr id="82" name="Google Shape;82;p15"/>
          <p:cNvSpPr txBox="1"/>
          <p:nvPr/>
        </p:nvSpPr>
        <p:spPr>
          <a:xfrm>
            <a:off x="76200" y="3505200"/>
            <a:ext cx="3000000" cy="431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100">
                <a:solidFill>
                  <a:schemeClr val="dk1"/>
                </a:solidFill>
              </a:rPr>
              <a:t>BOUNCINESS</a:t>
            </a:r>
            <a:r>
              <a:rPr lang="en-US" sz="2100">
                <a:solidFill>
                  <a:schemeClr val="dk1"/>
                </a:solidFill>
              </a:rPr>
              <a:t> ⚽</a:t>
            </a:r>
            <a:endParaRPr sz="2100">
              <a:solidFill>
                <a:schemeClr val="dk1"/>
              </a:solidFill>
            </a:endParaRPr>
          </a:p>
          <a:p>
            <a:pPr indent="-361950" lvl="0" marL="457200" rtl="0" algn="l">
              <a:lnSpc>
                <a:spcPct val="115000"/>
              </a:lnSpc>
              <a:spcBef>
                <a:spcPts val="1200"/>
              </a:spcBef>
              <a:spcAft>
                <a:spcPts val="0"/>
              </a:spcAft>
              <a:buClr>
                <a:schemeClr val="dk1"/>
              </a:buClr>
              <a:buSzPts val="2100"/>
              <a:buChar char="●"/>
            </a:pPr>
            <a:r>
              <a:rPr lang="en-US" sz="2100">
                <a:solidFill>
                  <a:schemeClr val="dk1"/>
                </a:solidFill>
              </a:rPr>
              <a:t>How much something </a:t>
            </a:r>
            <a:r>
              <a:rPr b="1" lang="en-US" sz="2100">
                <a:solidFill>
                  <a:schemeClr val="dk1"/>
                </a:solidFill>
              </a:rPr>
              <a:t>bounces</a:t>
            </a:r>
            <a:r>
              <a:rPr lang="en-US" sz="2100">
                <a:solidFill>
                  <a:schemeClr val="dk1"/>
                </a:solidFill>
              </a:rPr>
              <a:t> when it hits something else</a:t>
            </a:r>
            <a:endParaRPr sz="2100">
              <a:solidFill>
                <a:schemeClr val="dk1"/>
              </a:solidFill>
            </a:endParaRPr>
          </a:p>
          <a:p>
            <a:pPr indent="0" lvl="0" marL="457200" rtl="0" algn="l">
              <a:lnSpc>
                <a:spcPct val="115000"/>
              </a:lnSpc>
              <a:spcBef>
                <a:spcPts val="1200"/>
              </a:spcBef>
              <a:spcAft>
                <a:spcPts val="0"/>
              </a:spcAft>
              <a:buNone/>
            </a:pPr>
            <a:r>
              <a:t/>
            </a:r>
            <a:endParaRPr sz="2100">
              <a:solidFill>
                <a:schemeClr val="dk1"/>
              </a:solidFill>
            </a:endParaRPr>
          </a:p>
          <a:p>
            <a:pPr indent="-361950" lvl="0" marL="457200" rtl="0" algn="l">
              <a:lnSpc>
                <a:spcPct val="115000"/>
              </a:lnSpc>
              <a:spcBef>
                <a:spcPts val="1200"/>
              </a:spcBef>
              <a:spcAft>
                <a:spcPts val="0"/>
              </a:spcAft>
              <a:buClr>
                <a:schemeClr val="dk1"/>
              </a:buClr>
              <a:buSzPts val="2100"/>
              <a:buChar char="●"/>
            </a:pPr>
            <a:r>
              <a:rPr i="1" lang="en-US" sz="2100">
                <a:solidFill>
                  <a:schemeClr val="dk1"/>
                </a:solidFill>
              </a:rPr>
              <a:t>The </a:t>
            </a:r>
            <a:r>
              <a:rPr i="1" lang="en-US" sz="2100">
                <a:solidFill>
                  <a:schemeClr val="dk1"/>
                </a:solidFill>
              </a:rPr>
              <a:t> astronaut has 0.0, so she won't bounce - she'll just land and stay put</a:t>
            </a:r>
            <a:endParaRPr i="1" sz="2100">
              <a:solidFill>
                <a:schemeClr val="dk1"/>
              </a:solidFill>
            </a:endParaRPr>
          </a:p>
        </p:txBody>
      </p:sp>
      <p:sp>
        <p:nvSpPr>
          <p:cNvPr id="83" name="Google Shape;83;p15"/>
          <p:cNvSpPr txBox="1"/>
          <p:nvPr/>
        </p:nvSpPr>
        <p:spPr>
          <a:xfrm>
            <a:off x="7086600" y="3459875"/>
            <a:ext cx="3786600" cy="400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2300">
                <a:solidFill>
                  <a:schemeClr val="dk1"/>
                </a:solidFill>
              </a:rPr>
              <a:t>FRICTION</a:t>
            </a:r>
            <a:r>
              <a:rPr lang="en-US" sz="2300">
                <a:solidFill>
                  <a:schemeClr val="dk1"/>
                </a:solidFill>
              </a:rPr>
              <a:t> 🛝</a:t>
            </a:r>
            <a:endParaRPr sz="2300">
              <a:solidFill>
                <a:schemeClr val="dk1"/>
              </a:solidFill>
            </a:endParaRPr>
          </a:p>
          <a:p>
            <a:pPr indent="-374650" lvl="0" marL="457200" rtl="0" algn="l">
              <a:lnSpc>
                <a:spcPct val="115000"/>
              </a:lnSpc>
              <a:spcBef>
                <a:spcPts val="1200"/>
              </a:spcBef>
              <a:spcAft>
                <a:spcPts val="0"/>
              </a:spcAft>
              <a:buClr>
                <a:schemeClr val="dk1"/>
              </a:buClr>
              <a:buSzPts val="2300"/>
              <a:buChar char="●"/>
            </a:pPr>
            <a:r>
              <a:rPr lang="en-US" sz="2300">
                <a:solidFill>
                  <a:schemeClr val="dk1"/>
                </a:solidFill>
              </a:rPr>
              <a:t>How </a:t>
            </a:r>
            <a:r>
              <a:rPr b="1" lang="en-US" sz="2300">
                <a:solidFill>
                  <a:schemeClr val="dk1"/>
                </a:solidFill>
              </a:rPr>
              <a:t>slippery</a:t>
            </a:r>
            <a:r>
              <a:rPr lang="en-US" sz="2300">
                <a:solidFill>
                  <a:schemeClr val="dk1"/>
                </a:solidFill>
              </a:rPr>
              <a:t> or </a:t>
            </a:r>
            <a:r>
              <a:rPr b="1" lang="en-US" sz="2300">
                <a:solidFill>
                  <a:schemeClr val="dk1"/>
                </a:solidFill>
              </a:rPr>
              <a:t>sticky</a:t>
            </a:r>
            <a:r>
              <a:rPr lang="en-US" sz="2300">
                <a:solidFill>
                  <a:schemeClr val="dk1"/>
                </a:solidFill>
              </a:rPr>
              <a:t> the surface is</a:t>
            </a:r>
            <a:endParaRPr sz="2300">
              <a:solidFill>
                <a:schemeClr val="dk1"/>
              </a:solidFill>
            </a:endParaRPr>
          </a:p>
          <a:p>
            <a:pPr indent="0" lvl="0" marL="457200" rtl="0" algn="l">
              <a:lnSpc>
                <a:spcPct val="115000"/>
              </a:lnSpc>
              <a:spcBef>
                <a:spcPts val="1200"/>
              </a:spcBef>
              <a:spcAft>
                <a:spcPts val="0"/>
              </a:spcAft>
              <a:buNone/>
            </a:pPr>
            <a:r>
              <a:t/>
            </a:r>
            <a:endParaRPr sz="2300">
              <a:solidFill>
                <a:schemeClr val="dk1"/>
              </a:solidFill>
            </a:endParaRPr>
          </a:p>
          <a:p>
            <a:pPr indent="0" lvl="0" marL="457200" rtl="0" algn="l">
              <a:lnSpc>
                <a:spcPct val="115000"/>
              </a:lnSpc>
              <a:spcBef>
                <a:spcPts val="1200"/>
              </a:spcBef>
              <a:spcAft>
                <a:spcPts val="0"/>
              </a:spcAft>
              <a:buNone/>
            </a:pPr>
            <a:r>
              <a:t/>
            </a:r>
            <a:endParaRPr i="1" sz="2300">
              <a:solidFill>
                <a:schemeClr val="dk1"/>
              </a:solidFill>
            </a:endParaRPr>
          </a:p>
          <a:p>
            <a:pPr indent="0" lvl="0" marL="457200" rtl="0" algn="l">
              <a:lnSpc>
                <a:spcPct val="115000"/>
              </a:lnSpc>
              <a:spcBef>
                <a:spcPts val="1200"/>
              </a:spcBef>
              <a:spcAft>
                <a:spcPts val="1200"/>
              </a:spcAft>
              <a:buNone/>
            </a:pPr>
            <a:r>
              <a:rPr i="1" lang="en-US" sz="2300">
                <a:solidFill>
                  <a:schemeClr val="dk1"/>
                </a:solidFill>
              </a:rPr>
              <a:t>The </a:t>
            </a:r>
            <a:r>
              <a:rPr i="1" lang="en-US" sz="2300">
                <a:solidFill>
                  <a:schemeClr val="dk1"/>
                </a:solidFill>
              </a:rPr>
              <a:t>friction</a:t>
            </a:r>
            <a:r>
              <a:rPr i="1" lang="en-US" sz="2300">
                <a:solidFill>
                  <a:schemeClr val="dk1"/>
                </a:solidFill>
              </a:rPr>
              <a:t> is 0.2, so she'll slide a little bit but then slow down</a:t>
            </a:r>
            <a:endParaRPr i="1" sz="2300">
              <a:solidFill>
                <a:schemeClr val="dk1"/>
              </a:solidFill>
            </a:endParaRPr>
          </a:p>
        </p:txBody>
      </p:sp>
      <p:sp>
        <p:nvSpPr>
          <p:cNvPr id="84" name="Google Shape;84;p15"/>
          <p:cNvSpPr/>
          <p:nvPr/>
        </p:nvSpPr>
        <p:spPr>
          <a:xfrm>
            <a:off x="412790" y="2149078"/>
            <a:ext cx="69900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C0D0F"/>
              </a:buClr>
              <a:buSzPts val="3550"/>
              <a:buFont typeface="Hubot Sans"/>
              <a:buNone/>
            </a:pPr>
            <a:r>
              <a:rPr b="1" i="0" lang="en-US" sz="3550" u="sng" cap="none" strike="noStrike">
                <a:solidFill>
                  <a:schemeClr val="lt1"/>
                </a:solidFill>
                <a:latin typeface="Hubot Sans"/>
                <a:ea typeface="Hubot Sans"/>
                <a:cs typeface="Hubot Sans"/>
                <a:sym typeface="Hubot Sans"/>
              </a:rPr>
              <a:t>Understanding </a:t>
            </a:r>
            <a:r>
              <a:rPr b="1" lang="en-US" sz="3550" u="sng">
                <a:solidFill>
                  <a:schemeClr val="lt1"/>
                </a:solidFill>
                <a:latin typeface="Hubot Sans"/>
                <a:ea typeface="Hubot Sans"/>
                <a:cs typeface="Hubot Sans"/>
                <a:sym typeface="Hubot Sans"/>
              </a:rPr>
              <a:t>Physics</a:t>
            </a:r>
            <a:endParaRPr b="0" i="0" sz="3550" u="sng" cap="none" strike="noStrike">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p:nvPr/>
        </p:nvSpPr>
        <p:spPr>
          <a:xfrm>
            <a:off x="336590" y="744020"/>
            <a:ext cx="6583200" cy="567000"/>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C0D0F"/>
              </a:buClr>
              <a:buSzPts val="3550"/>
              <a:buFont typeface="Hubot Sans"/>
              <a:buNone/>
            </a:pPr>
            <a:r>
              <a:rPr b="1" lang="en-US" sz="3550">
                <a:solidFill>
                  <a:srgbClr val="0C0D0F"/>
                </a:solidFill>
                <a:latin typeface="Hubot Sans"/>
                <a:ea typeface="Hubot Sans"/>
                <a:cs typeface="Hubot Sans"/>
                <a:sym typeface="Hubot Sans"/>
              </a:rPr>
              <a:t>Task 1</a:t>
            </a:r>
            <a:endParaRPr b="0" i="0" sz="3550" u="none" cap="none" strike="noStrike"/>
          </a:p>
        </p:txBody>
      </p:sp>
      <p:sp>
        <p:nvSpPr>
          <p:cNvPr id="91" name="Google Shape;91;p16"/>
          <p:cNvSpPr/>
          <p:nvPr/>
        </p:nvSpPr>
        <p:spPr>
          <a:xfrm>
            <a:off x="793790" y="1827490"/>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C0D0F"/>
              </a:buClr>
              <a:buSzPts val="2200"/>
              <a:buFont typeface="Hubot Sans"/>
              <a:buNone/>
            </a:pPr>
            <a:r>
              <a:rPr b="1" lang="en-US" sz="2200">
                <a:solidFill>
                  <a:srgbClr val="0C0D0F"/>
                </a:solidFill>
                <a:latin typeface="Hubot Sans"/>
                <a:ea typeface="Hubot Sans"/>
                <a:cs typeface="Hubot Sans"/>
                <a:sym typeface="Hubot Sans"/>
              </a:rPr>
              <a:t>Movement</a:t>
            </a:r>
            <a:endParaRPr b="0" i="0" sz="2200" u="none" cap="none" strike="noStrike"/>
          </a:p>
        </p:txBody>
      </p:sp>
      <p:sp>
        <p:nvSpPr>
          <p:cNvPr id="92" name="Google Shape;92;p16"/>
          <p:cNvSpPr/>
          <p:nvPr/>
        </p:nvSpPr>
        <p:spPr>
          <a:xfrm>
            <a:off x="793804" y="2408563"/>
            <a:ext cx="5702400" cy="2802900"/>
          </a:xfrm>
          <a:prstGeom prst="rect">
            <a:avLst/>
          </a:prstGeom>
          <a:noFill/>
          <a:ln>
            <a:noFill/>
          </a:ln>
        </p:spPr>
        <p:txBody>
          <a:bodyPr anchorCtr="0" anchor="t" bIns="0" lIns="0" spcFirstLastPara="1" rIns="0" wrap="square" tIns="0">
            <a:noAutofit/>
          </a:bodyPr>
          <a:lstStyle/>
          <a:p>
            <a:pPr indent="-393700" lvl="0" marL="342900" marR="0" rtl="0" algn="l">
              <a:lnSpc>
                <a:spcPct val="162857"/>
              </a:lnSpc>
              <a:spcBef>
                <a:spcPts val="0"/>
              </a:spcBef>
              <a:spcAft>
                <a:spcPts val="0"/>
              </a:spcAft>
              <a:buClr>
                <a:srgbClr val="55575A"/>
              </a:buClr>
              <a:buSzPts val="2550"/>
              <a:buFont typeface="Roboto Condensed"/>
              <a:buChar char="•"/>
            </a:pPr>
            <a:r>
              <a:rPr lang="en-US" sz="2550">
                <a:solidFill>
                  <a:srgbClr val="55575A"/>
                </a:solidFill>
                <a:latin typeface="Roboto Condensed"/>
                <a:ea typeface="Roboto Condensed"/>
                <a:cs typeface="Roboto Condensed"/>
                <a:sym typeface="Roboto Condensed"/>
              </a:rPr>
              <a:t>Program your </a:t>
            </a:r>
            <a:r>
              <a:rPr lang="en-US" sz="2550">
                <a:solidFill>
                  <a:srgbClr val="55575A"/>
                </a:solidFill>
                <a:latin typeface="Roboto Condensed"/>
                <a:ea typeface="Roboto Condensed"/>
                <a:cs typeface="Roboto Condensed"/>
                <a:sym typeface="Roboto Condensed"/>
              </a:rPr>
              <a:t>astronaut</a:t>
            </a:r>
            <a:r>
              <a:rPr lang="en-US" sz="2550">
                <a:solidFill>
                  <a:srgbClr val="55575A"/>
                </a:solidFill>
                <a:latin typeface="Roboto Condensed"/>
                <a:ea typeface="Roboto Condensed"/>
                <a:cs typeface="Roboto Condensed"/>
                <a:sym typeface="Roboto Condensed"/>
              </a:rPr>
              <a:t> to move up and down using Events clicked for up and down </a:t>
            </a:r>
            <a:endParaRPr b="0" i="0" sz="2550" u="none" cap="none" strike="noStrike"/>
          </a:p>
        </p:txBody>
      </p:sp>
      <p:pic>
        <p:nvPicPr>
          <p:cNvPr id="93" name="Google Shape;93;p16" title="Screenshot 2025-09-03 at 15.16.24.png"/>
          <p:cNvPicPr preferRelativeResize="0"/>
          <p:nvPr/>
        </p:nvPicPr>
        <p:blipFill>
          <a:blip r:embed="rId3">
            <a:alphaModFix/>
          </a:blip>
          <a:stretch>
            <a:fillRect/>
          </a:stretch>
        </p:blipFill>
        <p:spPr>
          <a:xfrm>
            <a:off x="646447" y="4540126"/>
            <a:ext cx="6383575" cy="2802851"/>
          </a:xfrm>
          <a:prstGeom prst="rect">
            <a:avLst/>
          </a:prstGeom>
          <a:noFill/>
          <a:ln>
            <a:noFill/>
          </a:ln>
        </p:spPr>
      </p:pic>
      <p:pic>
        <p:nvPicPr>
          <p:cNvPr id="94" name="Google Shape;94;p16" title="Screenshot 2025-09-03 at 15.51.43.png"/>
          <p:cNvPicPr preferRelativeResize="0"/>
          <p:nvPr/>
        </p:nvPicPr>
        <p:blipFill>
          <a:blip r:embed="rId4">
            <a:alphaModFix/>
          </a:blip>
          <a:stretch>
            <a:fillRect/>
          </a:stretch>
        </p:blipFill>
        <p:spPr>
          <a:xfrm>
            <a:off x="7529390" y="152400"/>
            <a:ext cx="4933950" cy="7524750"/>
          </a:xfrm>
          <a:prstGeom prst="rect">
            <a:avLst/>
          </a:prstGeom>
          <a:noFill/>
          <a:ln>
            <a:noFill/>
          </a:ln>
        </p:spPr>
      </p:pic>
      <p:sp>
        <p:nvSpPr>
          <p:cNvPr id="95" name="Google Shape;95;p16"/>
          <p:cNvSpPr txBox="1"/>
          <p:nvPr/>
        </p:nvSpPr>
        <p:spPr>
          <a:xfrm>
            <a:off x="152400" y="7315200"/>
            <a:ext cx="6583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u="sng">
                <a:solidFill>
                  <a:schemeClr val="hlink"/>
                </a:solidFill>
                <a:latin typeface="Calibri"/>
                <a:ea typeface="Calibri"/>
                <a:cs typeface="Calibri"/>
                <a:sym typeface="Calibri"/>
                <a:hlinkClick r:id="rId5"/>
              </a:rPr>
              <a:t>https://edu.delightex.com/QKF-VWF</a:t>
            </a:r>
            <a:endParaRPr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p:nvPr/>
        </p:nvSpPr>
        <p:spPr>
          <a:xfrm>
            <a:off x="242387" y="176000"/>
            <a:ext cx="14145600" cy="9327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C0D0F"/>
              </a:buClr>
              <a:buSzPts val="5792"/>
              <a:buFont typeface="Hubot Sans"/>
              <a:buNone/>
            </a:pPr>
            <a:r>
              <a:rPr b="1" lang="en-US" sz="5791">
                <a:solidFill>
                  <a:srgbClr val="0C0D0F"/>
                </a:solidFill>
                <a:latin typeface="Hubot Sans"/>
                <a:ea typeface="Hubot Sans"/>
                <a:cs typeface="Hubot Sans"/>
                <a:sym typeface="Hubot Sans"/>
              </a:rPr>
              <a:t>Stop falling over! Problem</a:t>
            </a:r>
            <a:endParaRPr b="0" i="0" sz="5791" u="none" cap="none" strike="noStrike"/>
          </a:p>
        </p:txBody>
      </p:sp>
      <p:sp>
        <p:nvSpPr>
          <p:cNvPr id="102" name="Google Shape;102;p17"/>
          <p:cNvSpPr/>
          <p:nvPr/>
        </p:nvSpPr>
        <p:spPr>
          <a:xfrm>
            <a:off x="242375" y="1315075"/>
            <a:ext cx="13691700" cy="5210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b="1" lang="en-US" sz="3100">
                <a:solidFill>
                  <a:schemeClr val="dk1"/>
                </a:solidFill>
              </a:rPr>
              <a:t>The Problem:</a:t>
            </a:r>
            <a:r>
              <a:rPr lang="en-US" sz="3100">
                <a:solidFill>
                  <a:schemeClr val="dk1"/>
                </a:solidFill>
              </a:rPr>
              <a:t> Your astronaut is like a toy with loose joints. When it jumps, it gets wobbly and falls flat.</a:t>
            </a:r>
            <a:endParaRPr sz="31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sz="3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3100">
                <a:solidFill>
                  <a:schemeClr val="dk1"/>
                </a:solidFill>
              </a:rPr>
              <a:t>Why does this happen?</a:t>
            </a:r>
            <a:endParaRPr b="1" sz="3100">
              <a:solidFill>
                <a:schemeClr val="dk1"/>
              </a:solidFill>
            </a:endParaRPr>
          </a:p>
          <a:p>
            <a:pPr indent="-425450" lvl="0" marL="457200" rtl="0" algn="l">
              <a:lnSpc>
                <a:spcPct val="115000"/>
              </a:lnSpc>
              <a:spcBef>
                <a:spcPts val="1200"/>
              </a:spcBef>
              <a:spcAft>
                <a:spcPts val="0"/>
              </a:spcAft>
              <a:buClr>
                <a:schemeClr val="dk1"/>
              </a:buClr>
              <a:buSzPts val="3100"/>
              <a:buChar char="●"/>
            </a:pPr>
            <a:r>
              <a:rPr lang="en-US" sz="3100">
                <a:solidFill>
                  <a:schemeClr val="dk1"/>
                </a:solidFill>
              </a:rPr>
              <a:t>In 3D games, characters can move AND spin in many directions</a:t>
            </a:r>
            <a:endParaRPr sz="3100">
              <a:solidFill>
                <a:schemeClr val="dk1"/>
              </a:solidFill>
            </a:endParaRPr>
          </a:p>
          <a:p>
            <a:pPr indent="-425450" lvl="0" marL="457200" rtl="0" algn="l">
              <a:lnSpc>
                <a:spcPct val="115000"/>
              </a:lnSpc>
              <a:spcBef>
                <a:spcPts val="0"/>
              </a:spcBef>
              <a:spcAft>
                <a:spcPts val="0"/>
              </a:spcAft>
              <a:buClr>
                <a:schemeClr val="dk1"/>
              </a:buClr>
              <a:buSzPts val="3100"/>
              <a:buChar char="●"/>
            </a:pPr>
            <a:r>
              <a:rPr lang="en-US" sz="3100">
                <a:solidFill>
                  <a:schemeClr val="dk1"/>
                </a:solidFill>
              </a:rPr>
              <a:t>Without restrictions, your astronaut acts like a ragdoll</a:t>
            </a:r>
            <a:endParaRPr sz="3100">
              <a:solidFill>
                <a:schemeClr val="dk1"/>
              </a:solidFill>
            </a:endParaRPr>
          </a:p>
          <a:p>
            <a:pPr indent="-425450" lvl="0" marL="457200" rtl="0" algn="l">
              <a:lnSpc>
                <a:spcPct val="115000"/>
              </a:lnSpc>
              <a:spcBef>
                <a:spcPts val="0"/>
              </a:spcBef>
              <a:spcAft>
                <a:spcPts val="0"/>
              </a:spcAft>
              <a:buClr>
                <a:schemeClr val="dk1"/>
              </a:buClr>
              <a:buSzPts val="3100"/>
              <a:buChar char="●"/>
            </a:pPr>
            <a:r>
              <a:rPr lang="en-US" sz="3100">
                <a:solidFill>
                  <a:schemeClr val="dk1"/>
                </a:solidFill>
              </a:rPr>
              <a:t>Every time it moves or jumps, it can tip, twist, and tumble!</a:t>
            </a:r>
            <a:endParaRPr b="1" sz="6390">
              <a:solidFill>
                <a:srgbClr val="0C0D0F"/>
              </a:solidFill>
              <a:latin typeface="Hubot Sans"/>
              <a:ea typeface="Hubot Sans"/>
              <a:cs typeface="Hubot Sans"/>
              <a:sym typeface="Hubot Sans"/>
            </a:endParaRPr>
          </a:p>
        </p:txBody>
      </p:sp>
      <p:pic>
        <p:nvPicPr>
          <p:cNvPr id="103" name="Google Shape;103;p17"/>
          <p:cNvPicPr preferRelativeResize="0"/>
          <p:nvPr/>
        </p:nvPicPr>
        <p:blipFill>
          <a:blip r:embed="rId3">
            <a:alphaModFix/>
          </a:blip>
          <a:stretch>
            <a:fillRect/>
          </a:stretch>
        </p:blipFill>
        <p:spPr>
          <a:xfrm>
            <a:off x="11371427" y="2476675"/>
            <a:ext cx="3675150" cy="3695550"/>
          </a:xfrm>
          <a:prstGeom prst="rect">
            <a:avLst/>
          </a:prstGeom>
          <a:noFill/>
          <a:ln>
            <a:noFill/>
          </a:ln>
        </p:spPr>
      </p:pic>
      <p:sp>
        <p:nvSpPr>
          <p:cNvPr id="104" name="Google Shape;104;p17"/>
          <p:cNvSpPr txBox="1"/>
          <p:nvPr/>
        </p:nvSpPr>
        <p:spPr>
          <a:xfrm>
            <a:off x="152400" y="7239000"/>
            <a:ext cx="7104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u="sng">
                <a:solidFill>
                  <a:schemeClr val="hlink"/>
                </a:solidFill>
                <a:latin typeface="Calibri"/>
                <a:ea typeface="Calibri"/>
                <a:cs typeface="Calibri"/>
                <a:sym typeface="Calibri"/>
                <a:hlinkClick r:id="rId4"/>
              </a:rPr>
              <a:t>https://edu.delightex.com/FZR-NQM</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p:nvPr/>
        </p:nvSpPr>
        <p:spPr>
          <a:xfrm>
            <a:off x="242387" y="176000"/>
            <a:ext cx="14145600" cy="932700"/>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0C0D0F"/>
              </a:buClr>
              <a:buSzPts val="5792"/>
              <a:buFont typeface="Hubot Sans"/>
              <a:buNone/>
            </a:pPr>
            <a:r>
              <a:rPr b="1" lang="en-US" sz="5791">
                <a:solidFill>
                  <a:srgbClr val="0C0D0F"/>
                </a:solidFill>
                <a:latin typeface="Hubot Sans"/>
                <a:ea typeface="Hubot Sans"/>
                <a:cs typeface="Hubot Sans"/>
                <a:sym typeface="Hubot Sans"/>
              </a:rPr>
              <a:t>Stop falling over - Answer</a:t>
            </a:r>
            <a:endParaRPr b="0" i="0" sz="5791" u="none" cap="none" strike="noStrike"/>
          </a:p>
        </p:txBody>
      </p:sp>
      <p:pic>
        <p:nvPicPr>
          <p:cNvPr id="111" name="Google Shape;111;p18"/>
          <p:cNvPicPr preferRelativeResize="0"/>
          <p:nvPr/>
        </p:nvPicPr>
        <p:blipFill>
          <a:blip r:embed="rId3">
            <a:alphaModFix/>
          </a:blip>
          <a:stretch>
            <a:fillRect/>
          </a:stretch>
        </p:blipFill>
        <p:spPr>
          <a:xfrm>
            <a:off x="10857400" y="146708"/>
            <a:ext cx="3530575" cy="3550179"/>
          </a:xfrm>
          <a:prstGeom prst="rect">
            <a:avLst/>
          </a:prstGeom>
          <a:noFill/>
          <a:ln>
            <a:noFill/>
          </a:ln>
        </p:spPr>
      </p:pic>
      <p:sp>
        <p:nvSpPr>
          <p:cNvPr id="112" name="Google Shape;112;p18"/>
          <p:cNvSpPr txBox="1"/>
          <p:nvPr/>
        </p:nvSpPr>
        <p:spPr>
          <a:xfrm>
            <a:off x="76200" y="1524000"/>
            <a:ext cx="11561100" cy="407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3000">
                <a:solidFill>
                  <a:schemeClr val="dk1"/>
                </a:solidFill>
              </a:rPr>
              <a:t>The Solution: Panning (Locking All Rotations)</a:t>
            </a:r>
            <a:endParaRPr b="1" sz="3000">
              <a:solidFill>
                <a:schemeClr val="dk1"/>
              </a:solidFill>
            </a:endParaRPr>
          </a:p>
          <a:p>
            <a:pPr indent="0" lvl="0" marL="0" rtl="0" algn="l">
              <a:lnSpc>
                <a:spcPct val="115000"/>
              </a:lnSpc>
              <a:spcBef>
                <a:spcPts val="1200"/>
              </a:spcBef>
              <a:spcAft>
                <a:spcPts val="0"/>
              </a:spcAft>
              <a:buNone/>
            </a:pPr>
            <a:r>
              <a:rPr lang="en-US" sz="3000">
                <a:solidFill>
                  <a:schemeClr val="dk1"/>
                </a:solidFill>
              </a:rPr>
              <a:t>Think of it like this:</a:t>
            </a:r>
            <a:endParaRPr sz="3000">
              <a:solidFill>
                <a:schemeClr val="dk1"/>
              </a:solidFill>
            </a:endParaRPr>
          </a:p>
          <a:p>
            <a:pPr indent="-419100" lvl="0" marL="457200" rtl="0" algn="l">
              <a:lnSpc>
                <a:spcPct val="115000"/>
              </a:lnSpc>
              <a:spcBef>
                <a:spcPts val="1200"/>
              </a:spcBef>
              <a:spcAft>
                <a:spcPts val="0"/>
              </a:spcAft>
              <a:buClr>
                <a:schemeClr val="dk1"/>
              </a:buClr>
              <a:buSzPts val="3000"/>
              <a:buChar char="●"/>
            </a:pPr>
            <a:r>
              <a:rPr b="1" lang="en-US" sz="3000">
                <a:solidFill>
                  <a:schemeClr val="dk1"/>
                </a:solidFill>
              </a:rPr>
              <a:t>Without panning</a:t>
            </a:r>
            <a:r>
              <a:rPr lang="en-US" sz="3000">
                <a:solidFill>
                  <a:schemeClr val="dk1"/>
                </a:solidFill>
              </a:rPr>
              <a:t> = Action figure with bendy joints (can fall over)</a:t>
            </a:r>
            <a:endParaRPr sz="3000">
              <a:solidFill>
                <a:schemeClr val="dk1"/>
              </a:solidFill>
            </a:endParaRPr>
          </a:p>
          <a:p>
            <a:pPr indent="0" lvl="0" marL="457200" rtl="0" algn="l">
              <a:lnSpc>
                <a:spcPct val="115000"/>
              </a:lnSpc>
              <a:spcBef>
                <a:spcPts val="1200"/>
              </a:spcBef>
              <a:spcAft>
                <a:spcPts val="0"/>
              </a:spcAft>
              <a:buNone/>
            </a:pPr>
            <a:r>
              <a:t/>
            </a:r>
            <a:endParaRPr sz="3000">
              <a:solidFill>
                <a:schemeClr val="dk1"/>
              </a:solidFill>
            </a:endParaRPr>
          </a:p>
          <a:p>
            <a:pPr indent="-419100" lvl="0" marL="457200" rtl="0" algn="l">
              <a:lnSpc>
                <a:spcPct val="115000"/>
              </a:lnSpc>
              <a:spcBef>
                <a:spcPts val="1200"/>
              </a:spcBef>
              <a:spcAft>
                <a:spcPts val="0"/>
              </a:spcAft>
              <a:buClr>
                <a:schemeClr val="dk1"/>
              </a:buClr>
              <a:buSzPts val="3000"/>
              <a:buChar char="●"/>
            </a:pPr>
            <a:r>
              <a:rPr b="1" lang="en-US" sz="3000">
                <a:solidFill>
                  <a:schemeClr val="dk1"/>
                </a:solidFill>
              </a:rPr>
              <a:t>With panning</a:t>
            </a:r>
            <a:r>
              <a:rPr lang="en-US" sz="3000">
                <a:solidFill>
                  <a:schemeClr val="dk1"/>
                </a:solidFill>
              </a:rPr>
              <a:t> = LEGO minifigure (always stands straight!)</a:t>
            </a:r>
            <a:endParaRPr sz="3000">
              <a:solidFill>
                <a:schemeClr val="dk1"/>
              </a:solidFill>
            </a:endParaRPr>
          </a:p>
          <a:p>
            <a:pPr indent="0" lvl="0" marL="0" rtl="0" algn="l">
              <a:lnSpc>
                <a:spcPct val="115000"/>
              </a:lnSpc>
              <a:spcBef>
                <a:spcPts val="1200"/>
              </a:spcBef>
              <a:spcAft>
                <a:spcPts val="1200"/>
              </a:spcAft>
              <a:buNone/>
            </a:pPr>
            <a:r>
              <a:t/>
            </a:r>
            <a:endParaRPr sz="3000">
              <a:solidFill>
                <a:schemeClr val="dk1"/>
              </a:solidFill>
            </a:endParaRPr>
          </a:p>
        </p:txBody>
      </p:sp>
      <p:sp>
        <p:nvSpPr>
          <p:cNvPr id="113" name="Google Shape;113;p18"/>
          <p:cNvSpPr txBox="1"/>
          <p:nvPr/>
        </p:nvSpPr>
        <p:spPr>
          <a:xfrm>
            <a:off x="228600" y="5257800"/>
            <a:ext cx="11219400" cy="170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3000">
                <a:solidFill>
                  <a:schemeClr val="dk1"/>
                </a:solidFill>
              </a:rPr>
              <a:t>What is panning?</a:t>
            </a:r>
            <a:r>
              <a:rPr lang="en-US" sz="3000">
                <a:solidFill>
                  <a:schemeClr val="dk1"/>
                </a:solidFill>
              </a:rPr>
              <a:t> Panning means your character slides around but stays perfectly upright - like a skater gliding smoothly without spinning or falling.</a:t>
            </a:r>
            <a:endParaRPr sz="3000">
              <a:solidFill>
                <a:schemeClr val="dk1"/>
              </a:solidFill>
            </a:endParaRPr>
          </a:p>
        </p:txBody>
      </p:sp>
      <p:pic>
        <p:nvPicPr>
          <p:cNvPr descr="a lego figure with a name tag that reads emmet (provided by Tenor)" id="114" name="Google Shape;114;p18"/>
          <p:cNvPicPr preferRelativeResize="0"/>
          <p:nvPr/>
        </p:nvPicPr>
        <p:blipFill>
          <a:blip r:embed="rId4">
            <a:alphaModFix/>
          </a:blip>
          <a:stretch>
            <a:fillRect/>
          </a:stretch>
        </p:blipFill>
        <p:spPr>
          <a:xfrm>
            <a:off x="11873550" y="4146950"/>
            <a:ext cx="1890875" cy="2819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nvSpPr>
        <p:spPr>
          <a:xfrm>
            <a:off x="0" y="0"/>
            <a:ext cx="14048100" cy="310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3100">
                <a:solidFill>
                  <a:schemeClr val="dk1"/>
                </a:solidFill>
              </a:rPr>
              <a:t>Panning Movement (All Locked)</a:t>
            </a:r>
            <a:endParaRPr b="1" sz="3100">
              <a:solidFill>
                <a:schemeClr val="dk1"/>
              </a:solidFill>
            </a:endParaRPr>
          </a:p>
          <a:p>
            <a:pPr indent="0" lvl="0" marL="0" rtl="0" algn="l">
              <a:lnSpc>
                <a:spcPct val="115000"/>
              </a:lnSpc>
              <a:spcBef>
                <a:spcPts val="1200"/>
              </a:spcBef>
              <a:spcAft>
                <a:spcPts val="0"/>
              </a:spcAft>
              <a:buNone/>
            </a:pPr>
            <a:r>
              <a:rPr b="1" lang="en-US" sz="2500">
                <a:solidFill>
                  <a:schemeClr val="dk1"/>
                </a:solidFill>
              </a:rPr>
              <a:t>Our Setup: X ON, Y ON, Z ON</a:t>
            </a:r>
            <a:endParaRPr b="1" sz="2500">
              <a:solidFill>
                <a:schemeClr val="dk1"/>
              </a:solidFill>
            </a:endParaRPr>
          </a:p>
          <a:p>
            <a:pPr indent="0" lvl="0" marL="0" rtl="0" algn="l">
              <a:lnSpc>
                <a:spcPct val="115000"/>
              </a:lnSpc>
              <a:spcBef>
                <a:spcPts val="1200"/>
              </a:spcBef>
              <a:spcAft>
                <a:spcPts val="0"/>
              </a:spcAft>
              <a:buNone/>
            </a:pPr>
            <a:r>
              <a:rPr b="1" lang="en-US" sz="2500">
                <a:solidFill>
                  <a:schemeClr val="dk1"/>
                </a:solidFill>
              </a:rPr>
              <a:t>What happens when everything is ON?</a:t>
            </a:r>
            <a:endParaRPr b="1" sz="2500">
              <a:solidFill>
                <a:schemeClr val="dk1"/>
              </a:solidFill>
            </a:endParaRPr>
          </a:p>
          <a:p>
            <a:pPr indent="0" lvl="0" marL="0" rtl="0" algn="l">
              <a:lnSpc>
                <a:spcPct val="115000"/>
              </a:lnSpc>
              <a:spcBef>
                <a:spcPts val="1200"/>
              </a:spcBef>
              <a:spcAft>
                <a:spcPts val="0"/>
              </a:spcAft>
              <a:buNone/>
            </a:pPr>
            <a:r>
              <a:rPr lang="en-US" sz="2500">
                <a:solidFill>
                  <a:schemeClr val="dk1"/>
                </a:solidFill>
              </a:rPr>
              <a:t>Your astronaut </a:t>
            </a:r>
            <a:r>
              <a:rPr b="1" lang="en-US" sz="2500">
                <a:solidFill>
                  <a:schemeClr val="dk1"/>
                </a:solidFill>
              </a:rPr>
              <a:t>pans</a:t>
            </a:r>
            <a:r>
              <a:rPr lang="en-US" sz="2500">
                <a:solidFill>
                  <a:schemeClr val="dk1"/>
                </a:solidFill>
              </a:rPr>
              <a:t> instead of rotates - it slides around like a shopping trolley on ice!</a:t>
            </a:r>
            <a:endParaRPr sz="2500">
              <a:solidFill>
                <a:schemeClr val="dk1"/>
              </a:solidFill>
            </a:endParaRPr>
          </a:p>
          <a:p>
            <a:pPr indent="0" lvl="0" marL="0" rtl="0" algn="l">
              <a:lnSpc>
                <a:spcPct val="115000"/>
              </a:lnSpc>
              <a:spcBef>
                <a:spcPts val="1200"/>
              </a:spcBef>
              <a:spcAft>
                <a:spcPts val="1200"/>
              </a:spcAft>
              <a:buNone/>
            </a:pPr>
            <a:r>
              <a:t/>
            </a:r>
            <a:endParaRPr sz="2800"/>
          </a:p>
        </p:txBody>
      </p:sp>
      <p:sp>
        <p:nvSpPr>
          <p:cNvPr id="121" name="Google Shape;121;p19"/>
          <p:cNvSpPr txBox="1"/>
          <p:nvPr/>
        </p:nvSpPr>
        <p:spPr>
          <a:xfrm>
            <a:off x="0" y="5410200"/>
            <a:ext cx="14630400" cy="29361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200"/>
              </a:spcBef>
              <a:spcAft>
                <a:spcPts val="0"/>
              </a:spcAft>
              <a:buClr>
                <a:schemeClr val="dk1"/>
              </a:buClr>
              <a:buSzPts val="2500"/>
              <a:buChar char="●"/>
            </a:pPr>
            <a:r>
              <a:rPr lang="en-US" sz="2500">
                <a:solidFill>
                  <a:schemeClr val="dk1"/>
                </a:solidFill>
              </a:rPr>
              <a:t>Imagine riding a skateboard across smooth ground</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The skateboard can glide forward, backward, left, and right</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BUT it doesn't flip over or spin around - it stays flat on the ground</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You always face the same direction while you're sliding</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US" sz="2500">
                <a:solidFill>
                  <a:schemeClr val="dk1"/>
                </a:solidFill>
              </a:rPr>
              <a:t>That's exactly how our astronaut moves!</a:t>
            </a:r>
            <a:endParaRPr sz="2500">
              <a:solidFill>
                <a:schemeClr val="dk1"/>
              </a:solidFill>
            </a:endParaRPr>
          </a:p>
          <a:p>
            <a:pPr indent="0" lvl="0" marL="0" rtl="0" algn="l">
              <a:lnSpc>
                <a:spcPct val="115000"/>
              </a:lnSpc>
              <a:spcBef>
                <a:spcPts val="1200"/>
              </a:spcBef>
              <a:spcAft>
                <a:spcPts val="1200"/>
              </a:spcAft>
              <a:buNone/>
            </a:pPr>
            <a:r>
              <a:t/>
            </a:r>
            <a:endParaRPr sz="2500">
              <a:solidFill>
                <a:schemeClr val="dk1"/>
              </a:solidFill>
            </a:endParaRPr>
          </a:p>
        </p:txBody>
      </p:sp>
      <p:pic>
        <p:nvPicPr>
          <p:cNvPr id="122" name="Google Shape;122;p19" title="CoBlocks_L2_Velocity_Student_L2_-_PHYSICS (1).png"/>
          <p:cNvPicPr preferRelativeResize="0"/>
          <p:nvPr/>
        </p:nvPicPr>
        <p:blipFill>
          <a:blip r:embed="rId3">
            <a:alphaModFix/>
          </a:blip>
          <a:stretch>
            <a:fillRect/>
          </a:stretch>
        </p:blipFill>
        <p:spPr>
          <a:xfrm>
            <a:off x="152400" y="3260100"/>
            <a:ext cx="14325601" cy="1252091"/>
          </a:xfrm>
          <a:prstGeom prst="rect">
            <a:avLst/>
          </a:prstGeom>
          <a:noFill/>
          <a:ln>
            <a:noFill/>
          </a:ln>
        </p:spPr>
      </p:pic>
      <p:sp>
        <p:nvSpPr>
          <p:cNvPr id="123" name="Google Shape;123;p19"/>
          <p:cNvSpPr/>
          <p:nvPr/>
        </p:nvSpPr>
        <p:spPr>
          <a:xfrm>
            <a:off x="5657841" y="3021800"/>
            <a:ext cx="2250300" cy="1490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Close up a legs of active Asian hipster guy ride Surf Skate Board on street in front of his house. Extreme sport man skater enjoy leisure activity in free time surfing for health care and well being. (provided by Getty Images)" id="124" name="Google Shape;124;p19"/>
          <p:cNvPicPr preferRelativeResize="0"/>
          <p:nvPr/>
        </p:nvPicPr>
        <p:blipFill>
          <a:blip r:embed="rId4">
            <a:alphaModFix/>
          </a:blip>
          <a:stretch>
            <a:fillRect/>
          </a:stretch>
        </p:blipFill>
        <p:spPr>
          <a:xfrm>
            <a:off x="10609770" y="5486400"/>
            <a:ext cx="3899628" cy="2599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p:nvPr/>
        </p:nvSpPr>
        <p:spPr>
          <a:xfrm>
            <a:off x="391709" y="907463"/>
            <a:ext cx="868200" cy="868200"/>
          </a:xfrm>
          <a:prstGeom prst="roundRect">
            <a:avLst>
              <a:gd fmla="val 6667" name="adj"/>
            </a:avLst>
          </a:prstGeom>
          <a:solidFill>
            <a:srgbClr val="000000"/>
          </a:solidFill>
          <a:ln>
            <a:noFill/>
          </a:ln>
        </p:spPr>
        <p:txBody>
          <a:bodyPr anchorCtr="0" anchor="ctr" bIns="155550" lIns="155550" spcFirstLastPara="1" rIns="155550" wrap="square" tIns="155550">
            <a:noAutofit/>
          </a:bodyPr>
          <a:lstStyle/>
          <a:p>
            <a:pPr indent="0" lvl="0" marL="0" rtl="0" algn="l">
              <a:spcBef>
                <a:spcPts val="0"/>
              </a:spcBef>
              <a:spcAft>
                <a:spcPts val="0"/>
              </a:spcAft>
              <a:buNone/>
            </a:pPr>
            <a:r>
              <a:t/>
            </a:r>
            <a:endParaRPr/>
          </a:p>
        </p:txBody>
      </p:sp>
      <p:sp>
        <p:nvSpPr>
          <p:cNvPr id="131" name="Google Shape;131;p20"/>
          <p:cNvSpPr/>
          <p:nvPr/>
        </p:nvSpPr>
        <p:spPr>
          <a:xfrm>
            <a:off x="1806719" y="714902"/>
            <a:ext cx="4920000" cy="602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5575A"/>
              </a:buClr>
              <a:buSzPts val="3743"/>
              <a:buFont typeface="Hubot Sans"/>
              <a:buNone/>
            </a:pPr>
            <a:r>
              <a:rPr b="1" i="0" lang="en-US" sz="3743" u="none" cap="none" strike="noStrike">
                <a:solidFill>
                  <a:srgbClr val="55575A"/>
                </a:solidFill>
                <a:latin typeface="Hubot Sans"/>
                <a:ea typeface="Hubot Sans"/>
                <a:cs typeface="Hubot Sans"/>
                <a:sym typeface="Hubot Sans"/>
              </a:rPr>
              <a:t>Movement Check</a:t>
            </a:r>
            <a:endParaRPr b="0" i="0" sz="3743" u="none" cap="none" strike="noStrike"/>
          </a:p>
        </p:txBody>
      </p:sp>
      <p:sp>
        <p:nvSpPr>
          <p:cNvPr id="132" name="Google Shape;132;p20"/>
          <p:cNvSpPr/>
          <p:nvPr/>
        </p:nvSpPr>
        <p:spPr>
          <a:xfrm>
            <a:off x="358927" y="1777925"/>
            <a:ext cx="7468500" cy="12348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5575A"/>
              </a:buClr>
              <a:buSzPts val="2978"/>
              <a:buFont typeface="Roboto Condensed"/>
              <a:buNone/>
            </a:pPr>
            <a:r>
              <a:rPr b="0" i="0" lang="en-US" sz="2977" u="none" cap="none" strike="noStrike">
                <a:solidFill>
                  <a:srgbClr val="55575A"/>
                </a:solidFill>
                <a:latin typeface="Roboto Condensed"/>
                <a:ea typeface="Roboto Condensed"/>
                <a:cs typeface="Roboto Condensed"/>
                <a:sym typeface="Roboto Condensed"/>
              </a:rPr>
              <a:t>Can you move your astronaut in </a:t>
            </a:r>
            <a:r>
              <a:rPr lang="en-US" sz="2977">
                <a:solidFill>
                  <a:srgbClr val="55575A"/>
                </a:solidFill>
                <a:latin typeface="Roboto Condensed"/>
                <a:ea typeface="Roboto Condensed"/>
                <a:cs typeface="Roboto Condensed"/>
                <a:sym typeface="Roboto Condensed"/>
              </a:rPr>
              <a:t>all </a:t>
            </a:r>
            <a:r>
              <a:rPr b="0" i="0" lang="en-US" sz="2977" u="none" cap="none" strike="noStrike">
                <a:solidFill>
                  <a:srgbClr val="55575A"/>
                </a:solidFill>
                <a:latin typeface="Roboto Condensed"/>
                <a:ea typeface="Roboto Condensed"/>
                <a:cs typeface="Roboto Condensed"/>
                <a:sym typeface="Roboto Condensed"/>
              </a:rPr>
              <a:t>directions?</a:t>
            </a:r>
            <a:endParaRPr b="0" i="0" sz="2977" u="none" cap="none" strike="noStrike"/>
          </a:p>
        </p:txBody>
      </p:sp>
      <p:sp>
        <p:nvSpPr>
          <p:cNvPr id="133" name="Google Shape;133;p20"/>
          <p:cNvSpPr/>
          <p:nvPr/>
        </p:nvSpPr>
        <p:spPr>
          <a:xfrm>
            <a:off x="345600" y="2990275"/>
            <a:ext cx="1260300" cy="898800"/>
          </a:xfrm>
          <a:prstGeom prst="roundRect">
            <a:avLst>
              <a:gd fmla="val 6667" name="adj"/>
            </a:avLst>
          </a:prstGeom>
          <a:solidFill>
            <a:srgbClr val="000000"/>
          </a:solidFill>
          <a:ln>
            <a:noFill/>
          </a:ln>
        </p:spPr>
        <p:txBody>
          <a:bodyPr anchorCtr="0" anchor="ctr" bIns="161050" lIns="161050" spcFirstLastPara="1" rIns="161050" wrap="square" tIns="161050">
            <a:noAutofit/>
          </a:bodyPr>
          <a:lstStyle/>
          <a:p>
            <a:pPr indent="0" lvl="0" marL="0" rtl="0" algn="l">
              <a:spcBef>
                <a:spcPts val="0"/>
              </a:spcBef>
              <a:spcAft>
                <a:spcPts val="0"/>
              </a:spcAft>
              <a:buNone/>
            </a:pPr>
            <a:r>
              <a:t/>
            </a:r>
            <a:endParaRPr sz="2994"/>
          </a:p>
        </p:txBody>
      </p:sp>
      <p:sp>
        <p:nvSpPr>
          <p:cNvPr id="134" name="Google Shape;134;p20"/>
          <p:cNvSpPr/>
          <p:nvPr/>
        </p:nvSpPr>
        <p:spPr>
          <a:xfrm>
            <a:off x="2326805" y="2802379"/>
            <a:ext cx="7229700" cy="624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55575A"/>
              </a:buClr>
              <a:buSzPts val="3875"/>
              <a:buFont typeface="Hubot Sans"/>
              <a:buNone/>
            </a:pPr>
            <a:r>
              <a:rPr b="1" i="0" lang="en-US" sz="4403" u="none" cap="none" strike="noStrike">
                <a:solidFill>
                  <a:srgbClr val="55575A"/>
                </a:solidFill>
                <a:latin typeface="Hubot Sans"/>
                <a:ea typeface="Hubot Sans"/>
                <a:cs typeface="Hubot Sans"/>
                <a:sym typeface="Hubot Sans"/>
              </a:rPr>
              <a:t>Velocity Impact</a:t>
            </a:r>
            <a:endParaRPr b="0" i="0" sz="4403" u="none" cap="none" strike="noStrike"/>
          </a:p>
        </p:txBody>
      </p:sp>
      <p:sp>
        <p:nvSpPr>
          <p:cNvPr id="135" name="Google Shape;135;p20"/>
          <p:cNvSpPr/>
          <p:nvPr/>
        </p:nvSpPr>
        <p:spPr>
          <a:xfrm>
            <a:off x="345598" y="4199600"/>
            <a:ext cx="11183700" cy="12783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55575A"/>
              </a:buClr>
              <a:buSzPts val="3082"/>
              <a:buFont typeface="Roboto Condensed"/>
              <a:buNone/>
            </a:pPr>
            <a:r>
              <a:rPr b="0" i="0" lang="en-US" sz="3610" u="none" cap="none" strike="noStrike">
                <a:solidFill>
                  <a:srgbClr val="55575A"/>
                </a:solidFill>
                <a:latin typeface="Roboto Condensed"/>
                <a:ea typeface="Roboto Condensed"/>
                <a:cs typeface="Roboto Condensed"/>
                <a:sym typeface="Roboto Condensed"/>
              </a:rPr>
              <a:t>What happens when you change velocity numbers?</a:t>
            </a:r>
            <a:endParaRPr b="0" i="0" sz="4315" u="none" cap="none" strike="noStrike"/>
          </a:p>
        </p:txBody>
      </p:sp>
      <p:pic>
        <p:nvPicPr>
          <p:cNvPr descr="a nasa astronaut giving a thumbs up sign (Provided by Tenor)" id="136" name="Google Shape;136;p20"/>
          <p:cNvPicPr preferRelativeResize="0"/>
          <p:nvPr/>
        </p:nvPicPr>
        <p:blipFill>
          <a:blip r:embed="rId3">
            <a:alphaModFix/>
          </a:blip>
          <a:stretch>
            <a:fillRect/>
          </a:stretch>
        </p:blipFill>
        <p:spPr>
          <a:xfrm>
            <a:off x="9548055" y="152400"/>
            <a:ext cx="4743450" cy="4743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preencoded.png" id="142" name="Google Shape;142;p2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43" name="Google Shape;143;p21"/>
          <p:cNvSpPr/>
          <p:nvPr/>
        </p:nvSpPr>
        <p:spPr>
          <a:xfrm>
            <a:off x="212100" y="353325"/>
            <a:ext cx="8931900" cy="1981800"/>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0C0D0F"/>
              </a:buClr>
              <a:buSzPts val="2650"/>
              <a:buFont typeface="Hubot Sans"/>
              <a:buNone/>
            </a:pPr>
            <a:r>
              <a:rPr b="1" i="0" lang="en-US" sz="4650" u="none" cap="none" strike="noStrike">
                <a:solidFill>
                  <a:srgbClr val="0C0D0F"/>
                </a:solidFill>
                <a:latin typeface="Hubot Sans"/>
                <a:ea typeface="Hubot Sans"/>
                <a:cs typeface="Hubot Sans"/>
                <a:sym typeface="Hubot Sans"/>
              </a:rPr>
              <a:t>Direction Movement + Stop</a:t>
            </a:r>
            <a:endParaRPr b="0" i="0" sz="4650" u="none" cap="none" strike="noStrike"/>
          </a:p>
        </p:txBody>
      </p:sp>
      <p:sp>
        <p:nvSpPr>
          <p:cNvPr id="144" name="Google Shape;144;p21"/>
          <p:cNvSpPr/>
          <p:nvPr/>
        </p:nvSpPr>
        <p:spPr>
          <a:xfrm>
            <a:off x="641390" y="7199217"/>
            <a:ext cx="7556400" cy="3630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4967E9"/>
              </a:buClr>
              <a:buSzPts val="1750"/>
              <a:buFont typeface="Roboto Condensed"/>
              <a:buNone/>
            </a:pPr>
            <a:r>
              <a:rPr b="0" i="0" lang="en-US" sz="2350" u="none" cap="none" strike="noStrike">
                <a:solidFill>
                  <a:srgbClr val="4967E9"/>
                </a:solidFill>
                <a:latin typeface="Roboto Condensed"/>
                <a:ea typeface="Roboto Condensed"/>
                <a:cs typeface="Roboto Condensed"/>
                <a:sym typeface="Roboto Condensed"/>
              </a:rPr>
              <a:t>Success Criteria:</a:t>
            </a:r>
            <a:r>
              <a:rPr b="0" i="0" lang="en-US" sz="2350" u="none" cap="none" strike="noStrike">
                <a:solidFill>
                  <a:srgbClr val="55575A"/>
                </a:solidFill>
                <a:latin typeface="Roboto Condensed"/>
                <a:ea typeface="Roboto Condensed"/>
                <a:cs typeface="Roboto Condensed"/>
                <a:sym typeface="Roboto Condensed"/>
              </a:rPr>
              <a:t> All directions work smoothly with stop control.</a:t>
            </a:r>
            <a:endParaRPr b="0" i="0" sz="2350" u="none" cap="none" strike="noStrike"/>
          </a:p>
        </p:txBody>
      </p:sp>
      <p:sp>
        <p:nvSpPr>
          <p:cNvPr id="145" name="Google Shape;145;p21"/>
          <p:cNvSpPr txBox="1"/>
          <p:nvPr/>
        </p:nvSpPr>
        <p:spPr>
          <a:xfrm>
            <a:off x="152400" y="1524000"/>
            <a:ext cx="8197800" cy="499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en-US" sz="3300">
                <a:solidFill>
                  <a:schemeClr val="dk1"/>
                </a:solidFill>
              </a:rPr>
              <a:t>Your Mission:</a:t>
            </a:r>
            <a:endParaRPr b="1" sz="3300">
              <a:solidFill>
                <a:schemeClr val="dk1"/>
              </a:solidFill>
            </a:endParaRPr>
          </a:p>
          <a:p>
            <a:pPr indent="0" lvl="0" marL="0" rtl="0" algn="l">
              <a:lnSpc>
                <a:spcPct val="115000"/>
              </a:lnSpc>
              <a:spcBef>
                <a:spcPts val="1200"/>
              </a:spcBef>
              <a:spcAft>
                <a:spcPts val="0"/>
              </a:spcAft>
              <a:buNone/>
            </a:pPr>
            <a:r>
              <a:rPr b="1" lang="en-US" sz="2700">
                <a:solidFill>
                  <a:schemeClr val="dk1"/>
                </a:solidFill>
              </a:rPr>
              <a:t>Create control buttons for your astronaut:</a:t>
            </a:r>
            <a:endParaRPr b="1" sz="2700">
              <a:solidFill>
                <a:schemeClr val="dk1"/>
              </a:solidFill>
            </a:endParaRPr>
          </a:p>
          <a:p>
            <a:pPr indent="-400050" lvl="0" marL="457200" rtl="0" algn="l">
              <a:lnSpc>
                <a:spcPct val="115000"/>
              </a:lnSpc>
              <a:spcBef>
                <a:spcPts val="1200"/>
              </a:spcBef>
              <a:spcAft>
                <a:spcPts val="0"/>
              </a:spcAft>
              <a:buClr>
                <a:schemeClr val="dk1"/>
              </a:buClr>
              <a:buSzPts val="2700"/>
              <a:buChar char="●"/>
            </a:pPr>
            <a:r>
              <a:rPr b="1" lang="en-US" sz="2700">
                <a:solidFill>
                  <a:schemeClr val="dk1"/>
                </a:solidFill>
              </a:rPr>
              <a:t>Movement buttons:</a:t>
            </a:r>
            <a:r>
              <a:rPr lang="en-US" sz="2700">
                <a:solidFill>
                  <a:schemeClr val="dk1"/>
                </a:solidFill>
              </a:rPr>
              <a:t> Up, down, left, right, forward, backward</a:t>
            </a:r>
            <a:endParaRPr sz="2700">
              <a:solidFill>
                <a:schemeClr val="dk1"/>
              </a:solidFill>
            </a:endParaRPr>
          </a:p>
          <a:p>
            <a:pPr indent="-400050" lvl="0" marL="457200" rtl="0" algn="l">
              <a:lnSpc>
                <a:spcPct val="115000"/>
              </a:lnSpc>
              <a:spcBef>
                <a:spcPts val="0"/>
              </a:spcBef>
              <a:spcAft>
                <a:spcPts val="0"/>
              </a:spcAft>
              <a:buClr>
                <a:schemeClr val="dk1"/>
              </a:buClr>
              <a:buSzPts val="2700"/>
              <a:buChar char="●"/>
            </a:pPr>
            <a:r>
              <a:rPr b="1" lang="en-US" sz="2700">
                <a:solidFill>
                  <a:schemeClr val="dk1"/>
                </a:solidFill>
              </a:rPr>
              <a:t>Stop button:</a:t>
            </a:r>
            <a:r>
              <a:rPr lang="en-US" sz="2700">
                <a:solidFill>
                  <a:schemeClr val="dk1"/>
                </a:solidFill>
              </a:rPr>
              <a:t> Sets velocity to 0 (makes astronaut stop moving)</a:t>
            </a:r>
            <a:endParaRPr sz="2700">
              <a:solidFill>
                <a:schemeClr val="dk1"/>
              </a:solidFill>
            </a:endParaRPr>
          </a:p>
          <a:p>
            <a:pPr indent="0" lvl="0" marL="0" rtl="0" algn="l">
              <a:lnSpc>
                <a:spcPct val="115000"/>
              </a:lnSpc>
              <a:spcBef>
                <a:spcPts val="1200"/>
              </a:spcBef>
              <a:spcAft>
                <a:spcPts val="1200"/>
              </a:spcAft>
              <a:buNone/>
            </a:pPr>
            <a:r>
              <a:rPr b="1" lang="en-US" sz="2700">
                <a:solidFill>
                  <a:schemeClr val="dk1"/>
                </a:solidFill>
              </a:rPr>
              <a:t>Why do we need these?</a:t>
            </a:r>
            <a:r>
              <a:rPr lang="en-US" sz="2700">
                <a:solidFill>
                  <a:schemeClr val="dk1"/>
                </a:solidFill>
              </a:rPr>
              <a:t> These buttons let you control your astronaut in 3D space - just like a video game controller!</a:t>
            </a:r>
            <a:endParaRPr sz="27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